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75" r:id="rId4"/>
    <p:sldId id="276" r:id="rId5"/>
    <p:sldId id="259" r:id="rId6"/>
    <p:sldId id="260" r:id="rId7"/>
    <p:sldId id="261" r:id="rId8"/>
    <p:sldId id="262" r:id="rId9"/>
    <p:sldId id="263" r:id="rId10"/>
    <p:sldId id="273" r:id="rId11"/>
    <p:sldId id="274" r:id="rId12"/>
    <p:sldId id="264" r:id="rId13"/>
    <p:sldId id="265" r:id="rId14"/>
    <p:sldId id="266" r:id="rId15"/>
    <p:sldId id="267" r:id="rId16"/>
    <p:sldId id="268" r:id="rId17"/>
    <p:sldId id="269" r:id="rId18"/>
    <p:sldId id="270" r:id="rId19"/>
    <p:sldId id="271" r:id="rId20"/>
  </p:sldIdLst>
  <p:sldSz cx="12192000" cy="6858000"/>
  <p:notesSz cx="6888163" cy="10018713"/>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66FFFF"/>
    <a:srgbClr val="0000CC"/>
    <a:srgbClr val="00FFFF"/>
    <a:srgbClr val="FFCCFF"/>
    <a:srgbClr val="CCECFF"/>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0" autoAdjust="0"/>
    <p:restoredTop sz="94660"/>
  </p:normalViewPr>
  <p:slideViewPr>
    <p:cSldViewPr snapToGrid="0">
      <p:cViewPr varScale="1">
        <p:scale>
          <a:sx n="67" d="100"/>
          <a:sy n="67" d="100"/>
        </p:scale>
        <p:origin x="78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2387600"/>
          </a:xfrm>
        </p:spPr>
        <p:txBody>
          <a:bodyPr anchor="b"/>
          <a:lstStyle>
            <a:lvl1pPr algn="ctr">
              <a:defRPr sz="6000"/>
            </a:lvl1p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5E7C3CD5-8307-4361-949D-3F6DDD228F12}" type="datetimeFigureOut">
              <a:rPr lang="ar-IQ" smtClean="0"/>
              <a:t>13/04/1447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F92515C7-AF30-4043-86FD-55BD25FCC90F}" type="slidenum">
              <a:rPr lang="ar-IQ" smtClean="0"/>
              <a:t>‹#›</a:t>
            </a:fld>
            <a:endParaRPr lang="ar-IQ"/>
          </a:p>
        </p:txBody>
      </p:sp>
    </p:spTree>
    <p:extLst>
      <p:ext uri="{BB962C8B-B14F-4D97-AF65-F5344CB8AC3E}">
        <p14:creationId xmlns:p14="http://schemas.microsoft.com/office/powerpoint/2010/main" val="1333209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E7C3CD5-8307-4361-949D-3F6DDD228F12}" type="datetimeFigureOut">
              <a:rPr lang="ar-IQ" smtClean="0"/>
              <a:t>13/04/1447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F92515C7-AF30-4043-86FD-55BD25FCC90F}" type="slidenum">
              <a:rPr lang="ar-IQ" smtClean="0"/>
              <a:t>‹#›</a:t>
            </a:fld>
            <a:endParaRPr lang="ar-IQ"/>
          </a:p>
        </p:txBody>
      </p:sp>
    </p:spTree>
    <p:extLst>
      <p:ext uri="{BB962C8B-B14F-4D97-AF65-F5344CB8AC3E}">
        <p14:creationId xmlns:p14="http://schemas.microsoft.com/office/powerpoint/2010/main" val="1217858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724900" y="365125"/>
            <a:ext cx="2628900" cy="5811838"/>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838200" y="365125"/>
            <a:ext cx="7734300" cy="5811838"/>
          </a:xfrm>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E7C3CD5-8307-4361-949D-3F6DDD228F12}" type="datetimeFigureOut">
              <a:rPr lang="ar-IQ" smtClean="0"/>
              <a:t>13/04/1447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F92515C7-AF30-4043-86FD-55BD25FCC90F}" type="slidenum">
              <a:rPr lang="ar-IQ" smtClean="0"/>
              <a:t>‹#›</a:t>
            </a:fld>
            <a:endParaRPr lang="ar-IQ"/>
          </a:p>
        </p:txBody>
      </p:sp>
    </p:spTree>
    <p:extLst>
      <p:ext uri="{BB962C8B-B14F-4D97-AF65-F5344CB8AC3E}">
        <p14:creationId xmlns:p14="http://schemas.microsoft.com/office/powerpoint/2010/main" val="927290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E7C3CD5-8307-4361-949D-3F6DDD228F12}" type="datetimeFigureOut">
              <a:rPr lang="ar-IQ" smtClean="0"/>
              <a:t>13/04/1447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F92515C7-AF30-4043-86FD-55BD25FCC90F}" type="slidenum">
              <a:rPr lang="ar-IQ" smtClean="0"/>
              <a:t>‹#›</a:t>
            </a:fld>
            <a:endParaRPr lang="ar-IQ"/>
          </a:p>
        </p:txBody>
      </p:sp>
    </p:spTree>
    <p:extLst>
      <p:ext uri="{BB962C8B-B14F-4D97-AF65-F5344CB8AC3E}">
        <p14:creationId xmlns:p14="http://schemas.microsoft.com/office/powerpoint/2010/main" val="871517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831850" y="1709738"/>
            <a:ext cx="10515600" cy="2852737"/>
          </a:xfrm>
        </p:spPr>
        <p:txBody>
          <a:bodyPr anchor="b"/>
          <a:lstStyle>
            <a:lvl1pPr>
              <a:defRPr sz="6000"/>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تحرير أنماط النص الرئيسي</a:t>
            </a:r>
          </a:p>
        </p:txBody>
      </p:sp>
      <p:sp>
        <p:nvSpPr>
          <p:cNvPr id="4" name="عنصر نائب للتاريخ 3"/>
          <p:cNvSpPr>
            <a:spLocks noGrp="1"/>
          </p:cNvSpPr>
          <p:nvPr>
            <p:ph type="dt" sz="half" idx="10"/>
          </p:nvPr>
        </p:nvSpPr>
        <p:spPr/>
        <p:txBody>
          <a:bodyPr/>
          <a:lstStyle/>
          <a:p>
            <a:fld id="{5E7C3CD5-8307-4361-949D-3F6DDD228F12}" type="datetimeFigureOut">
              <a:rPr lang="ar-IQ" smtClean="0"/>
              <a:t>13/04/1447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F92515C7-AF30-4043-86FD-55BD25FCC90F}" type="slidenum">
              <a:rPr lang="ar-IQ" smtClean="0"/>
              <a:t>‹#›</a:t>
            </a:fld>
            <a:endParaRPr lang="ar-IQ"/>
          </a:p>
        </p:txBody>
      </p:sp>
    </p:spTree>
    <p:extLst>
      <p:ext uri="{BB962C8B-B14F-4D97-AF65-F5344CB8AC3E}">
        <p14:creationId xmlns:p14="http://schemas.microsoft.com/office/powerpoint/2010/main" val="27882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838200" y="1825625"/>
            <a:ext cx="51816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6172200" y="1825625"/>
            <a:ext cx="51816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5E7C3CD5-8307-4361-949D-3F6DDD228F12}" type="datetimeFigureOut">
              <a:rPr lang="ar-IQ" smtClean="0"/>
              <a:t>13/04/1447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F92515C7-AF30-4043-86FD-55BD25FCC90F}" type="slidenum">
              <a:rPr lang="ar-IQ" smtClean="0"/>
              <a:t>‹#›</a:t>
            </a:fld>
            <a:endParaRPr lang="ar-IQ"/>
          </a:p>
        </p:txBody>
      </p:sp>
    </p:spTree>
    <p:extLst>
      <p:ext uri="{BB962C8B-B14F-4D97-AF65-F5344CB8AC3E}">
        <p14:creationId xmlns:p14="http://schemas.microsoft.com/office/powerpoint/2010/main" val="1134307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365125"/>
            <a:ext cx="10515600" cy="1325563"/>
          </a:xfrm>
        </p:spPr>
        <p:txBody>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4" name="عنصر نائب للمحتوى 3"/>
          <p:cNvSpPr>
            <a:spLocks noGrp="1"/>
          </p:cNvSpPr>
          <p:nvPr>
            <p:ph sz="half" idx="2"/>
          </p:nvPr>
        </p:nvSpPr>
        <p:spPr>
          <a:xfrm>
            <a:off x="839788" y="2505075"/>
            <a:ext cx="5157787"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6" name="عنصر نائب للمحتوى 5"/>
          <p:cNvSpPr>
            <a:spLocks noGrp="1"/>
          </p:cNvSpPr>
          <p:nvPr>
            <p:ph sz="quarter" idx="4"/>
          </p:nvPr>
        </p:nvSpPr>
        <p:spPr>
          <a:xfrm>
            <a:off x="6172200" y="2505075"/>
            <a:ext cx="5183188"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5E7C3CD5-8307-4361-949D-3F6DDD228F12}" type="datetimeFigureOut">
              <a:rPr lang="ar-IQ" smtClean="0"/>
              <a:t>13/04/1447</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F92515C7-AF30-4043-86FD-55BD25FCC90F}" type="slidenum">
              <a:rPr lang="ar-IQ" smtClean="0"/>
              <a:t>‹#›</a:t>
            </a:fld>
            <a:endParaRPr lang="ar-IQ"/>
          </a:p>
        </p:txBody>
      </p:sp>
    </p:spTree>
    <p:extLst>
      <p:ext uri="{BB962C8B-B14F-4D97-AF65-F5344CB8AC3E}">
        <p14:creationId xmlns:p14="http://schemas.microsoft.com/office/powerpoint/2010/main" val="3871342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5E7C3CD5-8307-4361-949D-3F6DDD228F12}" type="datetimeFigureOut">
              <a:rPr lang="ar-IQ" smtClean="0"/>
              <a:t>13/04/1447</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F92515C7-AF30-4043-86FD-55BD25FCC90F}" type="slidenum">
              <a:rPr lang="ar-IQ" smtClean="0"/>
              <a:t>‹#›</a:t>
            </a:fld>
            <a:endParaRPr lang="ar-IQ"/>
          </a:p>
        </p:txBody>
      </p:sp>
    </p:spTree>
    <p:extLst>
      <p:ext uri="{BB962C8B-B14F-4D97-AF65-F5344CB8AC3E}">
        <p14:creationId xmlns:p14="http://schemas.microsoft.com/office/powerpoint/2010/main" val="3372145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5E7C3CD5-8307-4361-949D-3F6DDD228F12}" type="datetimeFigureOut">
              <a:rPr lang="ar-IQ" smtClean="0"/>
              <a:t>13/04/1447</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F92515C7-AF30-4043-86FD-55BD25FCC90F}" type="slidenum">
              <a:rPr lang="ar-IQ" smtClean="0"/>
              <a:t>‹#›</a:t>
            </a:fld>
            <a:endParaRPr lang="ar-IQ"/>
          </a:p>
        </p:txBody>
      </p:sp>
    </p:spTree>
    <p:extLst>
      <p:ext uri="{BB962C8B-B14F-4D97-AF65-F5344CB8AC3E}">
        <p14:creationId xmlns:p14="http://schemas.microsoft.com/office/powerpoint/2010/main" val="21543059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عنصر نائب للتاريخ 4"/>
          <p:cNvSpPr>
            <a:spLocks noGrp="1"/>
          </p:cNvSpPr>
          <p:nvPr>
            <p:ph type="dt" sz="half" idx="10"/>
          </p:nvPr>
        </p:nvSpPr>
        <p:spPr/>
        <p:txBody>
          <a:bodyPr/>
          <a:lstStyle/>
          <a:p>
            <a:fld id="{5E7C3CD5-8307-4361-949D-3F6DDD228F12}" type="datetimeFigureOut">
              <a:rPr lang="ar-IQ" smtClean="0"/>
              <a:t>13/04/1447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F92515C7-AF30-4043-86FD-55BD25FCC90F}" type="slidenum">
              <a:rPr lang="ar-IQ" smtClean="0"/>
              <a:t>‹#›</a:t>
            </a:fld>
            <a:endParaRPr lang="ar-IQ"/>
          </a:p>
        </p:txBody>
      </p:sp>
    </p:spTree>
    <p:extLst>
      <p:ext uri="{BB962C8B-B14F-4D97-AF65-F5344CB8AC3E}">
        <p14:creationId xmlns:p14="http://schemas.microsoft.com/office/powerpoint/2010/main" val="40151016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عنصر نائب للتاريخ 4"/>
          <p:cNvSpPr>
            <a:spLocks noGrp="1"/>
          </p:cNvSpPr>
          <p:nvPr>
            <p:ph type="dt" sz="half" idx="10"/>
          </p:nvPr>
        </p:nvSpPr>
        <p:spPr/>
        <p:txBody>
          <a:bodyPr/>
          <a:lstStyle/>
          <a:p>
            <a:fld id="{5E7C3CD5-8307-4361-949D-3F6DDD228F12}" type="datetimeFigureOut">
              <a:rPr lang="ar-IQ" smtClean="0"/>
              <a:t>13/04/1447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F92515C7-AF30-4043-86FD-55BD25FCC90F}" type="slidenum">
              <a:rPr lang="ar-IQ" smtClean="0"/>
              <a:t>‹#›</a:t>
            </a:fld>
            <a:endParaRPr lang="ar-IQ"/>
          </a:p>
        </p:txBody>
      </p:sp>
    </p:spTree>
    <p:extLst>
      <p:ext uri="{BB962C8B-B14F-4D97-AF65-F5344CB8AC3E}">
        <p14:creationId xmlns:p14="http://schemas.microsoft.com/office/powerpoint/2010/main" val="38710141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E7C3CD5-8307-4361-949D-3F6DDD228F12}" type="datetimeFigureOut">
              <a:rPr lang="ar-IQ" smtClean="0"/>
              <a:t>13/04/1447</a:t>
            </a:fld>
            <a:endParaRPr lang="ar-IQ"/>
          </a:p>
        </p:txBody>
      </p:sp>
      <p:sp>
        <p:nvSpPr>
          <p:cNvPr id="5" name="عنصر نائب للتذييل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F92515C7-AF30-4043-86FD-55BD25FCC90F}" type="slidenum">
              <a:rPr lang="ar-IQ" smtClean="0"/>
              <a:t>‹#›</a:t>
            </a:fld>
            <a:endParaRPr lang="ar-IQ"/>
          </a:p>
        </p:txBody>
      </p:sp>
    </p:spTree>
    <p:extLst>
      <p:ext uri="{BB962C8B-B14F-4D97-AF65-F5344CB8AC3E}">
        <p14:creationId xmlns:p14="http://schemas.microsoft.com/office/powerpoint/2010/main" val="11850622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a:xfrm>
            <a:off x="0" y="0"/>
            <a:ext cx="12192000" cy="3509963"/>
          </a:xfrm>
        </p:spPr>
        <p:txBody>
          <a:bodyPr/>
          <a:lstStyle/>
          <a:p>
            <a:r>
              <a:rPr lang="ar-IQ" dirty="0" smtClean="0"/>
              <a:t>بيئة نبات نظري</a:t>
            </a:r>
            <a:endParaRPr lang="ar-IQ" dirty="0"/>
          </a:p>
        </p:txBody>
      </p:sp>
      <p:sp>
        <p:nvSpPr>
          <p:cNvPr id="3" name="عنوان فرعي 2"/>
          <p:cNvSpPr>
            <a:spLocks noGrp="1"/>
          </p:cNvSpPr>
          <p:nvPr>
            <p:ph type="subTitle" idx="1"/>
          </p:nvPr>
        </p:nvSpPr>
        <p:spPr/>
        <p:txBody>
          <a:bodyPr/>
          <a:lstStyle/>
          <a:p>
            <a:r>
              <a:rPr lang="ar-IQ" sz="3600" b="1" dirty="0">
                <a:cs typeface="+mj-cs"/>
              </a:rPr>
              <a:t>المحاضرة </a:t>
            </a:r>
            <a:r>
              <a:rPr lang="ar-IQ" sz="3600" b="1" dirty="0" smtClean="0">
                <a:cs typeface="+mj-cs"/>
              </a:rPr>
              <a:t>الثانية  </a:t>
            </a:r>
            <a:endParaRPr lang="ar-IQ" sz="3600" b="1" dirty="0">
              <a:cs typeface="+mj-cs"/>
            </a:endParaRPr>
          </a:p>
          <a:p>
            <a:r>
              <a:rPr lang="ar-IQ" sz="3600" b="1" dirty="0">
                <a:cs typeface="+mj-cs"/>
              </a:rPr>
              <a:t>أستاذ المادة : </a:t>
            </a:r>
            <a:r>
              <a:rPr lang="ar-IQ" sz="3600" b="1" dirty="0" smtClean="0">
                <a:cs typeface="+mj-cs"/>
              </a:rPr>
              <a:t>د. حسنين </a:t>
            </a:r>
            <a:r>
              <a:rPr lang="ar-IQ" sz="3600" b="1" dirty="0">
                <a:cs typeface="+mj-cs"/>
              </a:rPr>
              <a:t>محمد غباش</a:t>
            </a:r>
          </a:p>
          <a:p>
            <a:endParaRPr lang="ar-IQ" dirty="0"/>
          </a:p>
        </p:txBody>
      </p:sp>
      <p:pic>
        <p:nvPicPr>
          <p:cNvPr id="4" name="صورة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91658" y="345280"/>
            <a:ext cx="1952642" cy="1840707"/>
          </a:xfrm>
          <a:prstGeom prst="rect">
            <a:avLst/>
          </a:prstGeom>
        </p:spPr>
      </p:pic>
      <p:pic>
        <p:nvPicPr>
          <p:cNvPr id="5" name="صورة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24000" y="546495"/>
            <a:ext cx="2219325" cy="1782368"/>
          </a:xfrm>
          <a:prstGeom prst="rect">
            <a:avLst/>
          </a:prstGeom>
        </p:spPr>
      </p:pic>
    </p:spTree>
    <p:extLst>
      <p:ext uri="{BB962C8B-B14F-4D97-AF65-F5344CB8AC3E}">
        <p14:creationId xmlns:p14="http://schemas.microsoft.com/office/powerpoint/2010/main" val="39677065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0" y="0"/>
            <a:ext cx="12192000" cy="6858000"/>
          </a:xfrm>
          <a:solidFill>
            <a:schemeClr val="bg1"/>
          </a:solidFill>
        </p:spPr>
        <p:txBody>
          <a:bodyPr>
            <a:normAutofit/>
          </a:bodyPr>
          <a:lstStyle/>
          <a:p>
            <a:pPr algn="r">
              <a:lnSpc>
                <a:spcPct val="150000"/>
              </a:lnSpc>
            </a:pPr>
            <a:r>
              <a:rPr lang="ar-IQ" dirty="0">
                <a:solidFill>
                  <a:srgbClr val="0000CC"/>
                </a:solidFill>
                <a:cs typeface="+mj-cs"/>
              </a:rPr>
              <a:t>أ- المستهلكات الأولية </a:t>
            </a:r>
            <a:r>
              <a:rPr lang="en-US" dirty="0" smtClean="0">
                <a:solidFill>
                  <a:srgbClr val="0000CC"/>
                </a:solidFill>
                <a:cs typeface="+mj-cs"/>
              </a:rPr>
              <a:t>Primary </a:t>
            </a:r>
            <a:r>
              <a:rPr lang="en-US" dirty="0">
                <a:solidFill>
                  <a:srgbClr val="0000CC"/>
                </a:solidFill>
                <a:cs typeface="+mj-cs"/>
              </a:rPr>
              <a:t>Consumers </a:t>
            </a:r>
            <a:r>
              <a:rPr lang="en-US" dirty="0" smtClean="0">
                <a:solidFill>
                  <a:srgbClr val="0000CC"/>
                </a:solidFill>
                <a:cs typeface="+mj-cs"/>
              </a:rPr>
              <a:t>)</a:t>
            </a:r>
            <a:r>
              <a:rPr lang="ar-IQ" dirty="0" smtClean="0">
                <a:solidFill>
                  <a:srgbClr val="0000CC"/>
                </a:solidFill>
                <a:cs typeface="+mj-cs"/>
              </a:rPr>
              <a:t> ) </a:t>
            </a:r>
            <a:r>
              <a:rPr lang="ar-IQ" dirty="0" smtClean="0">
                <a:cs typeface="+mj-cs"/>
              </a:rPr>
              <a:t>حيوانات </a:t>
            </a:r>
            <a:r>
              <a:rPr lang="ar-IQ" dirty="0">
                <a:cs typeface="+mj-cs"/>
              </a:rPr>
              <a:t>تتغذى </a:t>
            </a:r>
            <a:r>
              <a:rPr lang="ar-IQ" dirty="0" smtClean="0">
                <a:cs typeface="+mj-cs"/>
              </a:rPr>
              <a:t>على النباتات </a:t>
            </a:r>
            <a:r>
              <a:rPr lang="ar-IQ" dirty="0">
                <a:cs typeface="+mj-cs"/>
              </a:rPr>
              <a:t>الخضراء وذلك من خلال قضم جزء من النباتات </a:t>
            </a:r>
            <a:r>
              <a:rPr lang="ar-IQ" dirty="0" smtClean="0">
                <a:cs typeface="+mj-cs"/>
              </a:rPr>
              <a:t>وتسمى </a:t>
            </a:r>
            <a:r>
              <a:rPr lang="ar-IQ" dirty="0">
                <a:cs typeface="+mj-cs"/>
              </a:rPr>
              <a:t>اكلة العشب </a:t>
            </a:r>
            <a:r>
              <a:rPr lang="ar-IQ" dirty="0" smtClean="0">
                <a:cs typeface="+mj-cs"/>
              </a:rPr>
              <a:t>( العاشبات </a:t>
            </a:r>
            <a:r>
              <a:rPr lang="ar-IQ" dirty="0">
                <a:cs typeface="+mj-cs"/>
              </a:rPr>
              <a:t>او العشبيات </a:t>
            </a:r>
            <a:r>
              <a:rPr lang="en-US" dirty="0">
                <a:cs typeface="+mj-cs"/>
              </a:rPr>
              <a:t>Herbivores  </a:t>
            </a:r>
            <a:r>
              <a:rPr lang="en-US" dirty="0" smtClean="0">
                <a:cs typeface="+mj-cs"/>
              </a:rPr>
              <a:t>(</a:t>
            </a:r>
            <a:r>
              <a:rPr lang="ar-IQ" dirty="0" smtClean="0">
                <a:cs typeface="+mj-cs"/>
              </a:rPr>
              <a:t> حيث </a:t>
            </a:r>
            <a:r>
              <a:rPr lang="ar-IQ" dirty="0">
                <a:cs typeface="+mj-cs"/>
              </a:rPr>
              <a:t>تقوم بأكل النباتات، منها الحيوانات القاضمة او( الرعاة </a:t>
            </a:r>
            <a:r>
              <a:rPr lang="ar-IQ" dirty="0" smtClean="0">
                <a:cs typeface="+mj-cs"/>
              </a:rPr>
              <a:t>)</a:t>
            </a:r>
            <a:r>
              <a:rPr lang="en-US" dirty="0" smtClean="0">
                <a:cs typeface="+mj-cs"/>
              </a:rPr>
              <a:t>Grazers </a:t>
            </a:r>
            <a:r>
              <a:rPr lang="en-US" dirty="0">
                <a:cs typeface="+mj-cs"/>
              </a:rPr>
              <a:t>) </a:t>
            </a:r>
            <a:r>
              <a:rPr lang="ar-IQ" dirty="0" smtClean="0">
                <a:cs typeface="+mj-cs"/>
              </a:rPr>
              <a:t> ) ومن </a:t>
            </a:r>
            <a:r>
              <a:rPr lang="ar-IQ" dirty="0">
                <a:cs typeface="+mj-cs"/>
              </a:rPr>
              <a:t>امثلتها </a:t>
            </a:r>
            <a:r>
              <a:rPr lang="ar-IQ">
                <a:cs typeface="+mj-cs"/>
              </a:rPr>
              <a:t>الجراد </a:t>
            </a:r>
            <a:r>
              <a:rPr lang="ar-IQ" smtClean="0">
                <a:cs typeface="+mj-cs"/>
              </a:rPr>
              <a:t>والغزلان </a:t>
            </a:r>
            <a:r>
              <a:rPr lang="ar-IQ" dirty="0">
                <a:cs typeface="+mj-cs"/>
              </a:rPr>
              <a:t>والخراف وغيرها.</a:t>
            </a:r>
          </a:p>
          <a:p>
            <a:pPr algn="r">
              <a:lnSpc>
                <a:spcPct val="150000"/>
              </a:lnSpc>
            </a:pPr>
            <a:r>
              <a:rPr lang="ar-IQ" dirty="0">
                <a:solidFill>
                  <a:srgbClr val="0000CC"/>
                </a:solidFill>
                <a:cs typeface="+mj-cs"/>
              </a:rPr>
              <a:t>ب- المستهلكات الثانوية </a:t>
            </a:r>
            <a:r>
              <a:rPr lang="en-US" dirty="0" smtClean="0">
                <a:solidFill>
                  <a:srgbClr val="0000CC"/>
                </a:solidFill>
                <a:cs typeface="+mj-cs"/>
              </a:rPr>
              <a:t>Secondary </a:t>
            </a:r>
            <a:r>
              <a:rPr lang="en-US" dirty="0">
                <a:solidFill>
                  <a:srgbClr val="0000CC"/>
                </a:solidFill>
                <a:cs typeface="+mj-cs"/>
              </a:rPr>
              <a:t>Consumers </a:t>
            </a:r>
            <a:r>
              <a:rPr lang="en-US" dirty="0" smtClean="0">
                <a:solidFill>
                  <a:srgbClr val="0000CC"/>
                </a:solidFill>
                <a:cs typeface="+mj-cs"/>
              </a:rPr>
              <a:t>)</a:t>
            </a:r>
            <a:r>
              <a:rPr lang="ar-IQ" dirty="0" smtClean="0">
                <a:solidFill>
                  <a:srgbClr val="0000CC"/>
                </a:solidFill>
                <a:cs typeface="+mj-cs"/>
              </a:rPr>
              <a:t> ) </a:t>
            </a:r>
            <a:r>
              <a:rPr lang="ar-IQ" dirty="0" smtClean="0">
                <a:cs typeface="+mj-cs"/>
              </a:rPr>
              <a:t>وتشمل </a:t>
            </a:r>
            <a:r>
              <a:rPr lang="ar-IQ" dirty="0">
                <a:cs typeface="+mj-cs"/>
              </a:rPr>
              <a:t>الكائنات الحية اكلة اللحوم ( اللواحم </a:t>
            </a:r>
            <a:r>
              <a:rPr lang="ar-IQ" dirty="0" smtClean="0">
                <a:cs typeface="+mj-cs"/>
              </a:rPr>
              <a:t>)</a:t>
            </a:r>
            <a:r>
              <a:rPr lang="en-US" dirty="0" smtClean="0">
                <a:cs typeface="+mj-cs"/>
              </a:rPr>
              <a:t> Carnivores </a:t>
            </a:r>
            <a:r>
              <a:rPr lang="ar-IQ" dirty="0" smtClean="0">
                <a:cs typeface="+mj-cs"/>
              </a:rPr>
              <a:t>مثل </a:t>
            </a:r>
            <a:r>
              <a:rPr lang="ar-IQ" dirty="0">
                <a:cs typeface="+mj-cs"/>
              </a:rPr>
              <a:t>الضفادع والزواحف والافاعي والقطط وغيرها وتوجد مجموعات اخرى يمكن ان تتغذى على المجموعة انفة الذكر وتدعى قمة </a:t>
            </a:r>
            <a:r>
              <a:rPr lang="ar-IQ" dirty="0" smtClean="0">
                <a:cs typeface="+mj-cs"/>
              </a:rPr>
              <a:t>اللواحم</a:t>
            </a:r>
            <a:r>
              <a:rPr lang="en-US" dirty="0" smtClean="0">
                <a:cs typeface="+mj-cs"/>
              </a:rPr>
              <a:t>Tertiary </a:t>
            </a:r>
            <a:r>
              <a:rPr lang="en-US" dirty="0">
                <a:cs typeface="+mj-cs"/>
              </a:rPr>
              <a:t>Consumers ) </a:t>
            </a:r>
            <a:r>
              <a:rPr lang="ar-IQ" dirty="0" smtClean="0">
                <a:cs typeface="+mj-cs"/>
              </a:rPr>
              <a:t> او </a:t>
            </a:r>
            <a:r>
              <a:rPr lang="en-US" dirty="0" smtClean="0"/>
              <a:t>( Top Carnivores</a:t>
            </a:r>
            <a:r>
              <a:rPr lang="ar-IQ" dirty="0" smtClean="0">
                <a:cs typeface="+mj-cs"/>
              </a:rPr>
              <a:t>  مثل </a:t>
            </a:r>
            <a:r>
              <a:rPr lang="ar-IQ" dirty="0">
                <a:cs typeface="+mj-cs"/>
              </a:rPr>
              <a:t>الجوارح او المفترسات </a:t>
            </a:r>
            <a:r>
              <a:rPr lang="en-US" dirty="0" smtClean="0">
                <a:cs typeface="+mj-cs"/>
              </a:rPr>
              <a:t>Predators</a:t>
            </a:r>
            <a:r>
              <a:rPr lang="ar-IQ" dirty="0">
                <a:cs typeface="+mj-cs"/>
              </a:rPr>
              <a:t> التي تقتات على العشبيات و اللواحم </a:t>
            </a:r>
            <a:r>
              <a:rPr lang="ar-IQ" dirty="0" smtClean="0">
                <a:cs typeface="+mj-cs"/>
              </a:rPr>
              <a:t>الصغيرة.</a:t>
            </a:r>
          </a:p>
          <a:p>
            <a:pPr algn="r">
              <a:lnSpc>
                <a:spcPct val="150000"/>
              </a:lnSpc>
            </a:pPr>
            <a:r>
              <a:rPr lang="ar-IQ" dirty="0">
                <a:solidFill>
                  <a:srgbClr val="0000CC"/>
                </a:solidFill>
              </a:rPr>
              <a:t>ج- الطفيليات ( </a:t>
            </a:r>
            <a:r>
              <a:rPr lang="en-US" dirty="0">
                <a:solidFill>
                  <a:srgbClr val="0000CC"/>
                </a:solidFill>
              </a:rPr>
              <a:t>( Parasites</a:t>
            </a:r>
            <a:r>
              <a:rPr lang="ar-IQ" dirty="0">
                <a:solidFill>
                  <a:srgbClr val="0000CC"/>
                </a:solidFill>
              </a:rPr>
              <a:t>: </a:t>
            </a:r>
            <a:r>
              <a:rPr lang="ar-IQ" dirty="0"/>
              <a:t>تقوم الطفيليات بامتصاص الطاقة والمواد المغذية من مصادر غذائية حية وتنمو في داخل الكائن الحي او على الجسم الحي مثل الهالوك والحامول والطفيليات المرضية الأخرى وهي كائنات رمية غير ذاتية التغذية وتعرف بالكائنات المستهلكة الصغيرة  </a:t>
            </a:r>
            <a:r>
              <a:rPr lang="en-US" dirty="0"/>
              <a:t>Micro Consumers )</a:t>
            </a:r>
            <a:r>
              <a:rPr lang="ar-IQ" dirty="0"/>
              <a:t>).</a:t>
            </a:r>
            <a:endParaRPr lang="en-US" dirty="0"/>
          </a:p>
          <a:p>
            <a:pPr algn="r">
              <a:lnSpc>
                <a:spcPct val="150000"/>
              </a:lnSpc>
            </a:pPr>
            <a:endParaRPr lang="ar-IQ" dirty="0" smtClean="0">
              <a:cs typeface="+mj-cs"/>
            </a:endParaRPr>
          </a:p>
          <a:p>
            <a:pPr algn="r">
              <a:lnSpc>
                <a:spcPct val="150000"/>
              </a:lnSpc>
            </a:pPr>
            <a:endParaRPr lang="ar-IQ" dirty="0" smtClean="0">
              <a:cs typeface="+mj-cs"/>
            </a:endParaRPr>
          </a:p>
        </p:txBody>
      </p:sp>
    </p:spTree>
    <p:extLst>
      <p:ext uri="{BB962C8B-B14F-4D97-AF65-F5344CB8AC3E}">
        <p14:creationId xmlns:p14="http://schemas.microsoft.com/office/powerpoint/2010/main" val="26121582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0" y="0"/>
            <a:ext cx="12192000" cy="6858000"/>
          </a:xfrm>
          <a:solidFill>
            <a:schemeClr val="bg1"/>
          </a:solidFill>
        </p:spPr>
        <p:txBody>
          <a:bodyPr>
            <a:normAutofit/>
          </a:bodyPr>
          <a:lstStyle/>
          <a:p>
            <a:pPr algn="r">
              <a:lnSpc>
                <a:spcPct val="150000"/>
              </a:lnSpc>
            </a:pPr>
            <a:endParaRPr lang="ar-IQ" dirty="0" smtClean="0">
              <a:cs typeface="+mj-cs"/>
            </a:endParaRPr>
          </a:p>
          <a:p>
            <a:pPr algn="r">
              <a:lnSpc>
                <a:spcPct val="150000"/>
              </a:lnSpc>
            </a:pPr>
            <a:r>
              <a:rPr lang="ar-IQ" dirty="0">
                <a:solidFill>
                  <a:srgbClr val="0000CC"/>
                </a:solidFill>
                <a:cs typeface="+mj-cs"/>
              </a:rPr>
              <a:t>د- الكائنات ذات العلاقة التكافلية ( متبادلة ) </a:t>
            </a:r>
            <a:r>
              <a:rPr lang="en-US" dirty="0" smtClean="0">
                <a:solidFill>
                  <a:srgbClr val="0000CC"/>
                </a:solidFill>
                <a:cs typeface="+mj-cs"/>
              </a:rPr>
              <a:t>Mutualistic Relation)</a:t>
            </a:r>
            <a:r>
              <a:rPr lang="ar-IQ" dirty="0" smtClean="0">
                <a:solidFill>
                  <a:srgbClr val="0000CC"/>
                </a:solidFill>
                <a:cs typeface="+mj-cs"/>
              </a:rPr>
              <a:t> ): </a:t>
            </a:r>
            <a:r>
              <a:rPr lang="ar-IQ" dirty="0" smtClean="0">
                <a:cs typeface="+mj-cs"/>
              </a:rPr>
              <a:t>وهي </a:t>
            </a:r>
            <a:r>
              <a:rPr lang="ar-IQ" dirty="0">
                <a:cs typeface="+mj-cs"/>
              </a:rPr>
              <a:t>الكائنات الحية التي تعيش بارتباط وثيق مع حيوانات أخرى. ومن خلال هذه العلاقة يتم تبادل المواد الغذائية ( الطاقة )  وعلى سبيل المثال على ذلك هي علاقة الفطريات بالشعيرات الجذرية </a:t>
            </a:r>
            <a:r>
              <a:rPr lang="ar-IQ" dirty="0" smtClean="0">
                <a:cs typeface="+mj-cs"/>
              </a:rPr>
              <a:t>للنبات</a:t>
            </a:r>
            <a:r>
              <a:rPr lang="en-US" dirty="0" smtClean="0">
                <a:cs typeface="+mj-cs"/>
              </a:rPr>
              <a:t> (Mycorrhiza </a:t>
            </a:r>
            <a:r>
              <a:rPr lang="en-US" dirty="0">
                <a:cs typeface="+mj-cs"/>
              </a:rPr>
              <a:t>) </a:t>
            </a:r>
            <a:r>
              <a:rPr lang="ar-IQ" dirty="0" smtClean="0">
                <a:cs typeface="+mj-cs"/>
              </a:rPr>
              <a:t>والكائنات </a:t>
            </a:r>
            <a:r>
              <a:rPr lang="ar-IQ" dirty="0">
                <a:cs typeface="+mj-cs"/>
              </a:rPr>
              <a:t>الدقيقة في معدة المجترات أو في بعض الحشرات. والكائنات الحية التي تقوم بتلقيح النباتات والتي تأخذ بدورها من النبات ما تحتاجه من الطاقة.                                                                                      </a:t>
            </a:r>
          </a:p>
          <a:p>
            <a:pPr algn="r">
              <a:lnSpc>
                <a:spcPct val="150000"/>
              </a:lnSpc>
            </a:pPr>
            <a:r>
              <a:rPr lang="en-US" b="1" dirty="0" smtClean="0">
                <a:solidFill>
                  <a:srgbClr val="FF0000"/>
                </a:solidFill>
                <a:cs typeface="+mj-cs"/>
              </a:rPr>
              <a:t>3</a:t>
            </a:r>
            <a:r>
              <a:rPr lang="ar-IQ" b="1" dirty="0" smtClean="0">
                <a:solidFill>
                  <a:srgbClr val="FF0000"/>
                </a:solidFill>
                <a:cs typeface="+mj-cs"/>
              </a:rPr>
              <a:t>- المحللات ( </a:t>
            </a:r>
            <a:r>
              <a:rPr lang="en-US" b="1" dirty="0">
                <a:solidFill>
                  <a:srgbClr val="FF0000"/>
                </a:solidFill>
                <a:cs typeface="+mj-cs"/>
              </a:rPr>
              <a:t>Decomposers </a:t>
            </a:r>
            <a:r>
              <a:rPr lang="ar-IQ" b="1" dirty="0" smtClean="0">
                <a:solidFill>
                  <a:srgbClr val="FF0000"/>
                </a:solidFill>
                <a:cs typeface="+mj-cs"/>
              </a:rPr>
              <a:t>)</a:t>
            </a:r>
            <a:endParaRPr lang="en-US" b="1" dirty="0">
              <a:solidFill>
                <a:srgbClr val="FF0000"/>
              </a:solidFill>
              <a:cs typeface="+mj-cs"/>
            </a:endParaRPr>
          </a:p>
          <a:p>
            <a:pPr algn="r">
              <a:lnSpc>
                <a:spcPct val="150000"/>
              </a:lnSpc>
            </a:pPr>
            <a:r>
              <a:rPr lang="ar-IQ" dirty="0">
                <a:cs typeface="+mj-cs"/>
              </a:rPr>
              <a:t>وهذه المجموعة من الكائنات الحية تشمل كائنات دقيقة مثل البكتريا </a:t>
            </a:r>
            <a:r>
              <a:rPr lang="en-US" dirty="0" smtClean="0">
                <a:cs typeface="+mj-cs"/>
              </a:rPr>
              <a:t>Bacteria </a:t>
            </a:r>
            <a:r>
              <a:rPr lang="en-US" dirty="0">
                <a:cs typeface="+mj-cs"/>
              </a:rPr>
              <a:t>) </a:t>
            </a:r>
            <a:r>
              <a:rPr lang="ar-IQ" dirty="0" smtClean="0">
                <a:cs typeface="+mj-cs"/>
              </a:rPr>
              <a:t> ) والفطريات </a:t>
            </a:r>
            <a:r>
              <a:rPr lang="en-US" dirty="0" smtClean="0">
                <a:cs typeface="+mj-cs"/>
              </a:rPr>
              <a:t>Fungi  </a:t>
            </a:r>
            <a:r>
              <a:rPr lang="en-US" dirty="0">
                <a:cs typeface="+mj-cs"/>
              </a:rPr>
              <a:t>) </a:t>
            </a:r>
            <a:r>
              <a:rPr lang="ar-IQ" dirty="0" smtClean="0">
                <a:cs typeface="+mj-cs"/>
              </a:rPr>
              <a:t> ) وبعض </a:t>
            </a:r>
            <a:r>
              <a:rPr lang="ar-IQ" dirty="0">
                <a:cs typeface="+mj-cs"/>
              </a:rPr>
              <a:t>الكائنات </a:t>
            </a:r>
            <a:r>
              <a:rPr lang="ar-IQ" dirty="0" smtClean="0">
                <a:cs typeface="+mj-cs"/>
              </a:rPr>
              <a:t>الاولية</a:t>
            </a:r>
            <a:r>
              <a:rPr lang="en-US" dirty="0" smtClean="0">
                <a:cs typeface="+mj-cs"/>
              </a:rPr>
              <a:t>Protozoa </a:t>
            </a:r>
            <a:r>
              <a:rPr lang="en-US" dirty="0">
                <a:cs typeface="+mj-cs"/>
              </a:rPr>
              <a:t>) </a:t>
            </a:r>
            <a:r>
              <a:rPr lang="ar-IQ" dirty="0" smtClean="0">
                <a:cs typeface="+mj-cs"/>
              </a:rPr>
              <a:t> ) وبعض </a:t>
            </a:r>
            <a:r>
              <a:rPr lang="ar-IQ" dirty="0">
                <a:cs typeface="+mj-cs"/>
              </a:rPr>
              <a:t>المخلوقات المترممة ، وهي تقوم بتكسير المواد العضوية المعقدة في الكائنات النباتية والحيوانية الميتة وتقوم بأطلاق نواتج هذه العملية على هيئة مركبات كيمياوية غير عضوية بسيطة لغرض اعادة استخدامها مرة اخرى من قبل الكائنات الحية المنتجة وبذلك تكمل دورة المواد الكيمياوية في النظام البيئي.</a:t>
            </a:r>
          </a:p>
          <a:p>
            <a:pPr algn="r">
              <a:lnSpc>
                <a:spcPct val="150000"/>
              </a:lnSpc>
            </a:pPr>
            <a:endParaRPr lang="ar-IQ" dirty="0">
              <a:cs typeface="+mj-cs"/>
            </a:endParaRPr>
          </a:p>
          <a:p>
            <a:pPr algn="r">
              <a:lnSpc>
                <a:spcPct val="150000"/>
              </a:lnSpc>
            </a:pPr>
            <a:endParaRPr lang="ar-IQ" dirty="0" smtClean="0">
              <a:cs typeface="+mj-cs"/>
            </a:endParaRPr>
          </a:p>
          <a:p>
            <a:pPr algn="r">
              <a:lnSpc>
                <a:spcPct val="150000"/>
              </a:lnSpc>
            </a:pPr>
            <a:endParaRPr lang="ar-IQ" dirty="0" smtClean="0">
              <a:cs typeface="+mj-cs"/>
            </a:endParaRPr>
          </a:p>
          <a:p>
            <a:pPr algn="r">
              <a:lnSpc>
                <a:spcPct val="150000"/>
              </a:lnSpc>
            </a:pPr>
            <a:endParaRPr lang="ar-IQ" dirty="0" smtClean="0">
              <a:cs typeface="+mj-cs"/>
            </a:endParaRPr>
          </a:p>
        </p:txBody>
      </p:sp>
    </p:spTree>
    <p:extLst>
      <p:ext uri="{BB962C8B-B14F-4D97-AF65-F5344CB8AC3E}">
        <p14:creationId xmlns:p14="http://schemas.microsoft.com/office/powerpoint/2010/main" val="37671913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0" y="0"/>
            <a:ext cx="12192000" cy="6858000"/>
          </a:xfrm>
          <a:solidFill>
            <a:schemeClr val="accent4">
              <a:lumMod val="40000"/>
              <a:lumOff val="60000"/>
            </a:schemeClr>
          </a:solidFill>
        </p:spPr>
        <p:txBody>
          <a:bodyPr>
            <a:normAutofit/>
          </a:bodyPr>
          <a:lstStyle/>
          <a:p>
            <a:pPr algn="r">
              <a:lnSpc>
                <a:spcPct val="150000"/>
              </a:lnSpc>
            </a:pPr>
            <a:r>
              <a:rPr lang="ar-IQ" b="1" dirty="0" smtClean="0">
                <a:solidFill>
                  <a:srgbClr val="FF0000"/>
                </a:solidFill>
                <a:cs typeface="+mj-cs"/>
              </a:rPr>
              <a:t>التفاعل بين مكونات النظام البيئي </a:t>
            </a:r>
            <a:r>
              <a:rPr lang="en-US" b="1" dirty="0" smtClean="0">
                <a:solidFill>
                  <a:srgbClr val="FF0000"/>
                </a:solidFill>
                <a:cs typeface="+mj-cs"/>
              </a:rPr>
              <a:t>Ecosystem interaction  </a:t>
            </a:r>
            <a:r>
              <a:rPr lang="ar-IQ" dirty="0" smtClean="0">
                <a:cs typeface="+mj-cs"/>
              </a:rPr>
              <a:t>                                                                                                                                                                                                           ان المفهوم الأساسي للنظم البيئية يعتمد كلياً على ان مكونات النظام البيئي في تفاعل مستمر مع بعضها البعض وان مثل هذه العلاقة الوثيقة او الارتباط الوثيق بين الكائنات الحية قد اوجد تنظيماً معيناً في النظام البيئي حيث تجري الطاقة في منظومة دقيقة داخل النظام البيئي ، إذ تبدأ من المنتجات </a:t>
            </a:r>
            <a:r>
              <a:rPr lang="ar-IQ" dirty="0" smtClean="0"/>
              <a:t>( </a:t>
            </a:r>
            <a:r>
              <a:rPr lang="ar-IQ" dirty="0"/>
              <a:t>النباتات) لتنتقل إلى </a:t>
            </a:r>
            <a:r>
              <a:rPr lang="ar-IQ" dirty="0" smtClean="0">
                <a:cs typeface="+mj-cs"/>
              </a:rPr>
              <a:t>          المستهلكات ( الإنسان والحيوان)             ثم تتجه صوب التفكك والتحلل المحللات ( الفطريات والبكتريا ).</a:t>
            </a:r>
            <a:r>
              <a:rPr lang="ar-IQ" dirty="0"/>
              <a:t> والذي اطلق عليه العالم </a:t>
            </a:r>
            <a:r>
              <a:rPr lang="ar-IQ" dirty="0" err="1"/>
              <a:t>ايلتون</a:t>
            </a:r>
            <a:r>
              <a:rPr lang="ar-IQ" dirty="0"/>
              <a:t> ( </a:t>
            </a:r>
            <a:r>
              <a:rPr lang="en-US" dirty="0" smtClean="0"/>
              <a:t> Elton</a:t>
            </a:r>
            <a:r>
              <a:rPr lang="ar-IQ" dirty="0" smtClean="0"/>
              <a:t>) </a:t>
            </a:r>
            <a:r>
              <a:rPr lang="ar-IQ" dirty="0"/>
              <a:t>عام </a:t>
            </a:r>
            <a:r>
              <a:rPr lang="en-US" dirty="0"/>
              <a:t>1927</a:t>
            </a:r>
            <a:r>
              <a:rPr lang="ar-IQ" dirty="0"/>
              <a:t>ما يعرف بالسلاسل الغذائية </a:t>
            </a:r>
            <a:r>
              <a:rPr lang="ar-IQ" dirty="0" smtClean="0"/>
              <a:t>(</a:t>
            </a:r>
            <a:r>
              <a:rPr lang="en-US" dirty="0" smtClean="0"/>
              <a:t> Food </a:t>
            </a:r>
            <a:r>
              <a:rPr lang="en-US" dirty="0"/>
              <a:t>Chains </a:t>
            </a:r>
            <a:r>
              <a:rPr lang="ar-IQ" dirty="0"/>
              <a:t>) وهي العلاقة الخطية المستقيمة والشبكة الغذائية كما في الشكل</a:t>
            </a:r>
            <a:r>
              <a:rPr lang="en-US" dirty="0"/>
              <a:t>  1</a:t>
            </a:r>
            <a:r>
              <a:rPr lang="ar-IQ" dirty="0"/>
              <a:t>و </a:t>
            </a:r>
            <a:r>
              <a:rPr lang="en-US" dirty="0"/>
              <a:t>2 </a:t>
            </a:r>
            <a:r>
              <a:rPr lang="ar-IQ" dirty="0"/>
              <a:t> ان مثل هذا الارتباط في النظام البيئي ليست هي الارتباطات الوحيدة واننا في اغلب الاحيان نجد ان المجتمعات ترتبط مع بعضها بواسطة روابط اخرى تستند الى اكتشاف الغذاء او الجنس الآخر. </a:t>
            </a:r>
            <a:endParaRPr lang="en-US" dirty="0"/>
          </a:p>
          <a:p>
            <a:pPr algn="r">
              <a:lnSpc>
                <a:spcPct val="150000"/>
              </a:lnSpc>
            </a:pPr>
            <a:endParaRPr lang="ar-IQ" dirty="0">
              <a:cs typeface="+mj-cs"/>
            </a:endParaRPr>
          </a:p>
        </p:txBody>
      </p:sp>
      <p:pic>
        <p:nvPicPr>
          <p:cNvPr id="2" name="صورة 1"/>
          <p:cNvPicPr>
            <a:picLocks noChangeAspect="1"/>
          </p:cNvPicPr>
          <p:nvPr/>
        </p:nvPicPr>
        <p:blipFill>
          <a:blip r:embed="rId2"/>
          <a:stretch>
            <a:fillRect/>
          </a:stretch>
        </p:blipFill>
        <p:spPr>
          <a:xfrm>
            <a:off x="5461797" y="1798817"/>
            <a:ext cx="634203" cy="449706"/>
          </a:xfrm>
          <a:prstGeom prst="rect">
            <a:avLst/>
          </a:prstGeom>
        </p:spPr>
      </p:pic>
      <p:pic>
        <p:nvPicPr>
          <p:cNvPr id="4" name="صورة 3"/>
          <p:cNvPicPr>
            <a:picLocks noChangeAspect="1"/>
          </p:cNvPicPr>
          <p:nvPr/>
        </p:nvPicPr>
        <p:blipFill>
          <a:blip r:embed="rId2"/>
          <a:stretch>
            <a:fillRect/>
          </a:stretch>
        </p:blipFill>
        <p:spPr>
          <a:xfrm>
            <a:off x="1521309" y="1798817"/>
            <a:ext cx="634203" cy="449706"/>
          </a:xfrm>
          <a:prstGeom prst="rect">
            <a:avLst/>
          </a:prstGeom>
        </p:spPr>
      </p:pic>
    </p:spTree>
    <p:extLst>
      <p:ext uri="{BB962C8B-B14F-4D97-AF65-F5344CB8AC3E}">
        <p14:creationId xmlns:p14="http://schemas.microsoft.com/office/powerpoint/2010/main" val="2843463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rgbClr val="FF99FF"/>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809468" y="14287"/>
            <a:ext cx="13001468" cy="6858000"/>
          </a:xfrm>
          <a:solidFill>
            <a:srgbClr val="FF99FF"/>
          </a:solidFill>
        </p:spPr>
        <p:txBody>
          <a:bodyPr>
            <a:normAutofit/>
          </a:bodyPr>
          <a:lstStyle/>
          <a:p>
            <a:pPr algn="r">
              <a:lnSpc>
                <a:spcPct val="150000"/>
              </a:lnSpc>
            </a:pPr>
            <a:r>
              <a:rPr lang="ar-IQ" sz="2600" dirty="0" smtClean="0">
                <a:cs typeface="+mj-cs"/>
              </a:rPr>
              <a:t>الشكل رقم </a:t>
            </a:r>
            <a:r>
              <a:rPr lang="en-US" sz="2600" dirty="0" smtClean="0">
                <a:cs typeface="+mj-cs"/>
              </a:rPr>
              <a:t>1</a:t>
            </a:r>
            <a:r>
              <a:rPr lang="ar-IQ" sz="2600" dirty="0">
                <a:cs typeface="+mj-cs"/>
              </a:rPr>
              <a:t> يمثل الأهرامات البيئية </a:t>
            </a:r>
            <a:r>
              <a:rPr lang="en-US" sz="2600" dirty="0" smtClean="0">
                <a:cs typeface="+mj-cs"/>
              </a:rPr>
              <a:t>Ecological pyramids</a:t>
            </a:r>
            <a:r>
              <a:rPr lang="ar-IQ" sz="2600" dirty="0" smtClean="0">
                <a:cs typeface="+mj-cs"/>
              </a:rPr>
              <a:t> وهي </a:t>
            </a:r>
            <a:r>
              <a:rPr lang="ar-IQ" sz="2600" dirty="0">
                <a:cs typeface="+mj-cs"/>
              </a:rPr>
              <a:t>تمثيل بياني للمستويات </a:t>
            </a:r>
            <a:r>
              <a:rPr lang="ar-IQ" sz="2600" dirty="0" smtClean="0">
                <a:cs typeface="+mj-cs"/>
              </a:rPr>
              <a:t>الغذائية                              </a:t>
            </a:r>
            <a:r>
              <a:rPr lang="en-US" sz="2600" dirty="0" smtClean="0">
                <a:cs typeface="+mj-cs"/>
              </a:rPr>
              <a:t> ( </a:t>
            </a:r>
            <a:r>
              <a:rPr lang="en-US" sz="2600" dirty="0" smtClean="0">
                <a:cs typeface="+mj-cs"/>
              </a:rPr>
              <a:t>Trophic levels </a:t>
            </a:r>
            <a:r>
              <a:rPr lang="en-US" sz="2600" dirty="0" smtClean="0">
                <a:cs typeface="+mj-cs"/>
              </a:rPr>
              <a:t>) </a:t>
            </a:r>
            <a:r>
              <a:rPr lang="ar-IQ" sz="2600" dirty="0" smtClean="0">
                <a:cs typeface="+mj-cs"/>
              </a:rPr>
              <a:t> للعلاقات </a:t>
            </a:r>
            <a:r>
              <a:rPr lang="ar-IQ" sz="2600" dirty="0" smtClean="0">
                <a:cs typeface="+mj-cs"/>
              </a:rPr>
              <a:t>بين الكائنات الحية في </a:t>
            </a:r>
            <a:r>
              <a:rPr lang="ar-IQ" sz="2600" dirty="0">
                <a:cs typeface="+mj-cs"/>
              </a:rPr>
              <a:t>نظام بيئي </a:t>
            </a:r>
            <a:r>
              <a:rPr lang="ar-IQ" sz="2600" dirty="0" smtClean="0">
                <a:cs typeface="+mj-cs"/>
              </a:rPr>
              <a:t>معين ، إذ </a:t>
            </a:r>
            <a:r>
              <a:rPr lang="ar-IQ" sz="2600" dirty="0">
                <a:cs typeface="+mj-cs"/>
              </a:rPr>
              <a:t>تبين هذه </a:t>
            </a:r>
            <a:r>
              <a:rPr lang="ar-IQ" sz="2600" dirty="0" smtClean="0">
                <a:cs typeface="+mj-cs"/>
              </a:rPr>
              <a:t>الأهرامات كيفية </a:t>
            </a:r>
            <a:r>
              <a:rPr lang="ar-IQ" sz="2600" dirty="0">
                <a:cs typeface="+mj-cs"/>
              </a:rPr>
              <a:t>انتقال </a:t>
            </a:r>
            <a:r>
              <a:rPr lang="ar-IQ" sz="2600" dirty="0" smtClean="0">
                <a:cs typeface="+mj-cs"/>
              </a:rPr>
              <a:t>الطاقة           والمادة </a:t>
            </a:r>
            <a:r>
              <a:rPr lang="ar-IQ" sz="2600" dirty="0">
                <a:cs typeface="+mj-cs"/>
              </a:rPr>
              <a:t>من </a:t>
            </a:r>
            <a:r>
              <a:rPr lang="ar-IQ" sz="2600" dirty="0" smtClean="0">
                <a:cs typeface="+mj-cs"/>
              </a:rPr>
              <a:t>مستوى غذائي الى أخر</a:t>
            </a:r>
            <a:r>
              <a:rPr lang="ar-IQ" sz="2600" dirty="0">
                <a:cs typeface="+mj-cs"/>
              </a:rPr>
              <a:t>، حيث </a:t>
            </a:r>
            <a:r>
              <a:rPr lang="ar-IQ" sz="2600" dirty="0" smtClean="0">
                <a:cs typeface="+mj-cs"/>
              </a:rPr>
              <a:t>تتكون قاعدة الهرم من </a:t>
            </a:r>
            <a:r>
              <a:rPr lang="ar-IQ" sz="2600" dirty="0">
                <a:cs typeface="+mj-cs"/>
              </a:rPr>
              <a:t>المنتجات </a:t>
            </a:r>
            <a:r>
              <a:rPr lang="ar-IQ" sz="2600" dirty="0" smtClean="0">
                <a:cs typeface="+mj-cs"/>
              </a:rPr>
              <a:t>( مثل النباتات ) وهي الكائنات التي </a:t>
            </a:r>
            <a:r>
              <a:rPr lang="ar-IQ" sz="2600" dirty="0" smtClean="0">
                <a:cs typeface="+mj-cs"/>
              </a:rPr>
              <a:t>تنتج           </a:t>
            </a:r>
            <a:r>
              <a:rPr lang="ar-IQ" sz="2600" dirty="0" smtClean="0">
                <a:cs typeface="+mj-cs"/>
              </a:rPr>
              <a:t>غذائها بنفسها </a:t>
            </a:r>
            <a:r>
              <a:rPr lang="ar-IQ" sz="2600" dirty="0">
                <a:cs typeface="+mj-cs"/>
              </a:rPr>
              <a:t>ثم </a:t>
            </a:r>
            <a:r>
              <a:rPr lang="ar-IQ" sz="2600" dirty="0" smtClean="0">
                <a:cs typeface="+mj-cs"/>
              </a:rPr>
              <a:t>تليها المستويات الأعلى التي تشغلها </a:t>
            </a:r>
            <a:r>
              <a:rPr lang="ar-IQ" sz="2600" dirty="0">
                <a:cs typeface="+mj-cs"/>
              </a:rPr>
              <a:t>المستهلكات الأولية (آكلات الأعشاب)، فالمستهلكات الثانوية </a:t>
            </a:r>
            <a:r>
              <a:rPr lang="ar-IQ" sz="2600" dirty="0" smtClean="0">
                <a:cs typeface="+mj-cs"/>
              </a:rPr>
              <a:t>                ( </a:t>
            </a:r>
            <a:r>
              <a:rPr lang="ar-IQ" sz="2600" dirty="0" smtClean="0">
                <a:cs typeface="+mj-cs"/>
              </a:rPr>
              <a:t>آكلات اللحوم ) حيث </a:t>
            </a:r>
            <a:r>
              <a:rPr lang="ar-IQ" sz="2600" dirty="0">
                <a:cs typeface="+mj-cs"/>
              </a:rPr>
              <a:t>تقل كمية الطاقة والكتلة الحيوية في كل مستوى غذائي عند الانتقال من القاعدة إلى القمة</a:t>
            </a:r>
            <a:r>
              <a:rPr lang="ar-IQ" sz="2600" dirty="0" smtClean="0">
                <a:cs typeface="+mj-cs"/>
              </a:rPr>
              <a:t>.                                                                                         </a:t>
            </a:r>
            <a:r>
              <a:rPr lang="ar-IQ" sz="2600" b="1" dirty="0" smtClean="0">
                <a:cs typeface="+mj-cs"/>
              </a:rPr>
              <a:t>أنواع الاهرامات البيئية : </a:t>
            </a:r>
          </a:p>
          <a:p>
            <a:pPr algn="r">
              <a:lnSpc>
                <a:spcPct val="150000"/>
              </a:lnSpc>
            </a:pPr>
            <a:r>
              <a:rPr lang="en-US" sz="2600" dirty="0" smtClean="0">
                <a:cs typeface="+mj-cs"/>
              </a:rPr>
              <a:t>1</a:t>
            </a:r>
            <a:r>
              <a:rPr lang="ar-IQ" sz="2600" dirty="0" smtClean="0">
                <a:cs typeface="+mj-cs"/>
              </a:rPr>
              <a:t>- هرم الطاقة </a:t>
            </a:r>
            <a:r>
              <a:rPr lang="en-US" sz="2600" dirty="0" smtClean="0">
                <a:cs typeface="+mj-cs"/>
              </a:rPr>
              <a:t>Pyramid of energy</a:t>
            </a:r>
          </a:p>
          <a:p>
            <a:pPr algn="r">
              <a:lnSpc>
                <a:spcPct val="150000"/>
              </a:lnSpc>
            </a:pPr>
            <a:r>
              <a:rPr lang="en-US" sz="2600" dirty="0" smtClean="0">
                <a:cs typeface="+mj-cs"/>
              </a:rPr>
              <a:t>-2</a:t>
            </a:r>
            <a:r>
              <a:rPr lang="ar-IQ" sz="2600" dirty="0" smtClean="0">
                <a:cs typeface="+mj-cs"/>
              </a:rPr>
              <a:t> هرم الكتلة الحيوية </a:t>
            </a:r>
            <a:r>
              <a:rPr lang="en-US" sz="2600" dirty="0" smtClean="0">
                <a:cs typeface="+mj-cs"/>
              </a:rPr>
              <a:t>  </a:t>
            </a:r>
            <a:r>
              <a:rPr lang="en-US" sz="2600" dirty="0" smtClean="0"/>
              <a:t>Pyramid of biomass</a:t>
            </a:r>
          </a:p>
          <a:p>
            <a:pPr algn="r">
              <a:lnSpc>
                <a:spcPct val="150000"/>
              </a:lnSpc>
            </a:pPr>
            <a:r>
              <a:rPr lang="ar-IQ" sz="2600" dirty="0" smtClean="0"/>
              <a:t> </a:t>
            </a:r>
            <a:r>
              <a:rPr lang="en-US" sz="2600" dirty="0" smtClean="0"/>
              <a:t>-3</a:t>
            </a:r>
            <a:r>
              <a:rPr lang="ar-IQ" sz="2600" dirty="0" smtClean="0"/>
              <a:t> هرم الاعداد </a:t>
            </a:r>
            <a:r>
              <a:rPr lang="en-US" sz="2600" dirty="0"/>
              <a:t>Pyramid of </a:t>
            </a:r>
            <a:r>
              <a:rPr lang="en-US" sz="2600" dirty="0" smtClean="0"/>
              <a:t>numbers</a:t>
            </a:r>
            <a:endParaRPr lang="ar-IQ" sz="2600" dirty="0" smtClean="0">
              <a:cs typeface="+mj-cs"/>
            </a:endParaRPr>
          </a:p>
        </p:txBody>
      </p:sp>
    </p:spTree>
    <p:extLst>
      <p:ext uri="{BB962C8B-B14F-4D97-AF65-F5344CB8AC3E}">
        <p14:creationId xmlns:p14="http://schemas.microsoft.com/office/powerpoint/2010/main" val="24291709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0" y="0"/>
            <a:ext cx="12192000" cy="6858000"/>
          </a:xfrm>
          <a:solidFill>
            <a:srgbClr val="66FFFF"/>
          </a:solidFill>
        </p:spPr>
        <p:txBody>
          <a:bodyPr>
            <a:normAutofit/>
          </a:bodyPr>
          <a:lstStyle/>
          <a:p>
            <a:pPr algn="r">
              <a:lnSpc>
                <a:spcPct val="150000"/>
              </a:lnSpc>
            </a:pPr>
            <a:endParaRPr lang="ar-IQ" dirty="0" smtClean="0"/>
          </a:p>
          <a:p>
            <a:pPr algn="r">
              <a:lnSpc>
                <a:spcPct val="150000"/>
              </a:lnSpc>
            </a:pPr>
            <a:endParaRPr lang="ar-IQ" dirty="0"/>
          </a:p>
          <a:p>
            <a:pPr algn="r">
              <a:lnSpc>
                <a:spcPct val="150000"/>
              </a:lnSpc>
            </a:pPr>
            <a:endParaRPr lang="ar-IQ" dirty="0" smtClean="0"/>
          </a:p>
          <a:p>
            <a:pPr algn="r">
              <a:lnSpc>
                <a:spcPct val="150000"/>
              </a:lnSpc>
            </a:pPr>
            <a:endParaRPr lang="ar-IQ" dirty="0"/>
          </a:p>
          <a:p>
            <a:pPr algn="r">
              <a:lnSpc>
                <a:spcPct val="150000"/>
              </a:lnSpc>
            </a:pPr>
            <a:endParaRPr lang="ar-IQ" dirty="0" smtClean="0"/>
          </a:p>
          <a:p>
            <a:pPr algn="r">
              <a:lnSpc>
                <a:spcPct val="150000"/>
              </a:lnSpc>
            </a:pPr>
            <a:endParaRPr lang="ar-IQ" dirty="0"/>
          </a:p>
        </p:txBody>
      </p:sp>
      <p:pic>
        <p:nvPicPr>
          <p:cNvPr id="2" name="صورة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57363" y="192880"/>
            <a:ext cx="8701087" cy="6443663"/>
          </a:xfrm>
          <a:prstGeom prst="rect">
            <a:avLst/>
          </a:prstGeom>
        </p:spPr>
      </p:pic>
    </p:spTree>
    <p:extLst>
      <p:ext uri="{BB962C8B-B14F-4D97-AF65-F5344CB8AC3E}">
        <p14:creationId xmlns:p14="http://schemas.microsoft.com/office/powerpoint/2010/main" val="27020349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0" y="0"/>
            <a:ext cx="12192000" cy="6858000"/>
          </a:xfrm>
          <a:solidFill>
            <a:schemeClr val="accent2">
              <a:lumMod val="20000"/>
              <a:lumOff val="80000"/>
            </a:schemeClr>
          </a:solidFill>
        </p:spPr>
        <p:txBody>
          <a:bodyPr>
            <a:noAutofit/>
          </a:bodyPr>
          <a:lstStyle/>
          <a:p>
            <a:pPr algn="r">
              <a:lnSpc>
                <a:spcPct val="150000"/>
              </a:lnSpc>
            </a:pPr>
            <a:r>
              <a:rPr lang="ar-IQ" dirty="0">
                <a:cs typeface="+mj-cs"/>
              </a:rPr>
              <a:t>الشكل رقم </a:t>
            </a:r>
            <a:r>
              <a:rPr lang="en-US" dirty="0" smtClean="0">
                <a:cs typeface="+mj-cs"/>
              </a:rPr>
              <a:t>2</a:t>
            </a:r>
            <a:r>
              <a:rPr lang="ar-IQ" dirty="0" smtClean="0">
                <a:cs typeface="+mj-cs"/>
              </a:rPr>
              <a:t> </a:t>
            </a:r>
            <a:r>
              <a:rPr lang="ar-IQ" dirty="0">
                <a:cs typeface="+mj-cs"/>
              </a:rPr>
              <a:t>يمثل </a:t>
            </a:r>
            <a:r>
              <a:rPr lang="ar-IQ" dirty="0" smtClean="0">
                <a:cs typeface="+mj-cs"/>
              </a:rPr>
              <a:t>شبكة </a:t>
            </a:r>
            <a:r>
              <a:rPr lang="ar-IQ" dirty="0">
                <a:cs typeface="+mj-cs"/>
              </a:rPr>
              <a:t>الغذاء للطيور المائية في خليج </a:t>
            </a:r>
            <a:r>
              <a:rPr lang="ar-IQ" dirty="0" err="1">
                <a:cs typeface="+mj-cs"/>
              </a:rPr>
              <a:t>تشيسابيك</a:t>
            </a:r>
            <a:r>
              <a:rPr lang="ar-IQ" dirty="0">
                <a:cs typeface="+mj-cs"/>
              </a:rPr>
              <a:t> نظامًا بيئيًا معقدًا </a:t>
            </a:r>
            <a:r>
              <a:rPr lang="ar-IQ" dirty="0" smtClean="0">
                <a:cs typeface="+mj-cs"/>
              </a:rPr>
              <a:t>وحيويًا ، </a:t>
            </a:r>
            <a:r>
              <a:rPr lang="ar-IQ" dirty="0">
                <a:cs typeface="+mj-cs"/>
              </a:rPr>
              <a:t>حيث تلعب الطيور المائية دورًا هامًا في نقل الطاقة والمواد الغذائية عبر المستويات المختلفة. تُعرف الطيور المائية بأنها تعتمد على الموائل المائية المالحة أو </a:t>
            </a:r>
            <a:r>
              <a:rPr lang="ar-IQ" dirty="0" smtClean="0">
                <a:cs typeface="+mj-cs"/>
              </a:rPr>
              <a:t>العذبة ، </a:t>
            </a:r>
            <a:r>
              <a:rPr lang="ar-IQ" dirty="0">
                <a:cs typeface="+mj-cs"/>
              </a:rPr>
              <a:t>وتوجد مجموعة متنوعة من هذه الطيور في خليج </a:t>
            </a:r>
            <a:r>
              <a:rPr lang="ar-IQ" dirty="0" err="1">
                <a:cs typeface="+mj-cs"/>
              </a:rPr>
              <a:t>تشيسابيك</a:t>
            </a:r>
            <a:r>
              <a:rPr lang="ar-IQ" dirty="0">
                <a:cs typeface="+mj-cs"/>
              </a:rPr>
              <a:t>، مثل </a:t>
            </a:r>
            <a:r>
              <a:rPr lang="ar-IQ" dirty="0" smtClean="0">
                <a:cs typeface="+mj-cs"/>
              </a:rPr>
              <a:t>البط ، </a:t>
            </a:r>
            <a:r>
              <a:rPr lang="ar-IQ" dirty="0" err="1">
                <a:cs typeface="+mj-cs"/>
              </a:rPr>
              <a:t>الأوز</a:t>
            </a:r>
            <a:r>
              <a:rPr lang="ar-IQ" dirty="0">
                <a:cs typeface="+mj-cs"/>
              </a:rPr>
              <a:t>، </a:t>
            </a:r>
            <a:r>
              <a:rPr lang="ar-IQ" dirty="0" smtClean="0">
                <a:cs typeface="+mj-cs"/>
              </a:rPr>
              <a:t>البجع ، النوارس ، وطيور </a:t>
            </a:r>
            <a:r>
              <a:rPr lang="ar-IQ" dirty="0">
                <a:cs typeface="+mj-cs"/>
              </a:rPr>
              <a:t>الخطاف. </a:t>
            </a:r>
            <a:r>
              <a:rPr lang="ar-IQ" dirty="0" smtClean="0">
                <a:cs typeface="+mj-cs"/>
              </a:rPr>
              <a:t> </a:t>
            </a:r>
          </a:p>
          <a:p>
            <a:pPr algn="r">
              <a:lnSpc>
                <a:spcPct val="150000"/>
              </a:lnSpc>
            </a:pPr>
            <a:r>
              <a:rPr lang="ar-IQ" dirty="0" smtClean="0">
                <a:cs typeface="+mj-cs"/>
              </a:rPr>
              <a:t>​تتغذى الطيور المائية على مصادر متنوعة، ويمكن تصنيفها إلى:                                                                                                  ​1- المنتجون</a:t>
            </a:r>
            <a:r>
              <a:rPr lang="en-US" dirty="0" smtClean="0">
                <a:cs typeface="+mj-cs"/>
              </a:rPr>
              <a:t>Producers)</a:t>
            </a:r>
            <a:r>
              <a:rPr lang="ar-IQ" dirty="0" smtClean="0">
                <a:cs typeface="+mj-cs"/>
              </a:rPr>
              <a:t> ): تتكون قاعدة الشبكة الغذائية من المنتجين ، وهم الكائنات التي تُنتج طاقتها من خلال عملية التمثيل الضوئي ، وتشمل هذه الكائنات: هائمات النباتية (</a:t>
            </a:r>
            <a:r>
              <a:rPr lang="en-US" dirty="0" smtClean="0">
                <a:cs typeface="+mj-cs"/>
              </a:rPr>
              <a:t>Phytoplankton): </a:t>
            </a:r>
            <a:r>
              <a:rPr lang="ar-IQ" dirty="0" smtClean="0">
                <a:cs typeface="+mj-cs"/>
              </a:rPr>
              <a:t> ) والتي هي كائنات دقيقة تشكل أساس الشبكة الغذائية. اعشاب مائية </a:t>
            </a:r>
            <a:r>
              <a:rPr lang="en-US" dirty="0" smtClean="0">
                <a:cs typeface="+mj-cs"/>
              </a:rPr>
              <a:t>Under water grasses)</a:t>
            </a:r>
            <a:r>
              <a:rPr lang="ar-IQ" dirty="0" smtClean="0">
                <a:cs typeface="+mj-cs"/>
              </a:rPr>
              <a:t> ) مثل لسان البحر</a:t>
            </a:r>
            <a:r>
              <a:rPr lang="en-US" dirty="0" smtClean="0">
                <a:cs typeface="+mj-cs"/>
              </a:rPr>
              <a:t>pondweed ) </a:t>
            </a:r>
            <a:r>
              <a:rPr lang="ar-IQ" dirty="0" smtClean="0">
                <a:cs typeface="+mj-cs"/>
              </a:rPr>
              <a:t> ) وغيرها من النباتات التي تنمو في المياه الضحلة.</a:t>
            </a:r>
          </a:p>
          <a:p>
            <a:pPr algn="r">
              <a:lnSpc>
                <a:spcPct val="150000"/>
              </a:lnSpc>
            </a:pPr>
            <a:r>
              <a:rPr lang="ar-IQ" dirty="0">
                <a:cs typeface="+mj-cs"/>
              </a:rPr>
              <a:t>​2. </a:t>
            </a:r>
            <a:r>
              <a:rPr lang="ar-IQ" dirty="0" smtClean="0">
                <a:cs typeface="+mj-cs"/>
              </a:rPr>
              <a:t>المستهلكون </a:t>
            </a:r>
            <a:r>
              <a:rPr lang="en-US" dirty="0" smtClean="0">
                <a:cs typeface="+mj-cs"/>
              </a:rPr>
              <a:t>Consumers)</a:t>
            </a:r>
            <a:r>
              <a:rPr lang="ar-IQ" dirty="0" smtClean="0">
                <a:cs typeface="+mj-cs"/>
              </a:rPr>
              <a:t>): تتغذى </a:t>
            </a:r>
            <a:r>
              <a:rPr lang="ar-IQ" dirty="0">
                <a:cs typeface="+mj-cs"/>
              </a:rPr>
              <a:t>الطيور المائية على مجموعة واسعة من </a:t>
            </a:r>
            <a:r>
              <a:rPr lang="ar-IQ" dirty="0" smtClean="0">
                <a:cs typeface="+mj-cs"/>
              </a:rPr>
              <a:t>المستهلكين ، </a:t>
            </a:r>
            <a:r>
              <a:rPr lang="ar-IQ" dirty="0">
                <a:cs typeface="+mj-cs"/>
              </a:rPr>
              <a:t>والتي تختلف باختلاف نوع الطائر:</a:t>
            </a:r>
          </a:p>
          <a:p>
            <a:pPr algn="r">
              <a:lnSpc>
                <a:spcPct val="150000"/>
              </a:lnSpc>
            </a:pPr>
            <a:r>
              <a:rPr lang="ar-IQ" dirty="0">
                <a:cs typeface="+mj-cs"/>
              </a:rPr>
              <a:t>​المستهلكون الأساسيون </a:t>
            </a:r>
            <a:r>
              <a:rPr lang="ar-IQ" dirty="0" smtClean="0">
                <a:cs typeface="+mj-cs"/>
              </a:rPr>
              <a:t>(</a:t>
            </a:r>
            <a:r>
              <a:rPr lang="en-US" dirty="0" smtClean="0">
                <a:cs typeface="+mj-cs"/>
              </a:rPr>
              <a:t>Primary Consumers​</a:t>
            </a:r>
            <a:r>
              <a:rPr lang="ar-IQ" dirty="0" smtClean="0">
                <a:cs typeface="+mj-cs"/>
              </a:rPr>
              <a:t> ) بعض </a:t>
            </a:r>
            <a:r>
              <a:rPr lang="ar-IQ" dirty="0">
                <a:cs typeface="+mj-cs"/>
              </a:rPr>
              <a:t>أنواع </a:t>
            </a:r>
            <a:r>
              <a:rPr lang="ar-IQ" dirty="0" smtClean="0">
                <a:cs typeface="+mj-cs"/>
              </a:rPr>
              <a:t>البط</a:t>
            </a:r>
            <a:r>
              <a:rPr lang="en-US" dirty="0" smtClean="0">
                <a:cs typeface="+mj-cs"/>
              </a:rPr>
              <a:t> </a:t>
            </a:r>
            <a:r>
              <a:rPr lang="ar-IQ" dirty="0" smtClean="0">
                <a:cs typeface="+mj-cs"/>
              </a:rPr>
              <a:t>، </a:t>
            </a:r>
            <a:r>
              <a:rPr lang="ar-IQ" dirty="0">
                <a:cs typeface="+mj-cs"/>
              </a:rPr>
              <a:t>مثل البط البري </a:t>
            </a:r>
            <a:r>
              <a:rPr lang="en-US" dirty="0" smtClean="0">
                <a:cs typeface="+mj-cs"/>
              </a:rPr>
              <a:t> ( Mallard)، </a:t>
            </a:r>
            <a:r>
              <a:rPr lang="ar-IQ" dirty="0">
                <a:cs typeface="+mj-cs"/>
              </a:rPr>
              <a:t>تتغذى بشكل أساسي على المصادر </a:t>
            </a:r>
            <a:r>
              <a:rPr lang="ar-IQ" dirty="0" smtClean="0">
                <a:cs typeface="+mj-cs"/>
              </a:rPr>
              <a:t>النباتية ، </a:t>
            </a:r>
            <a:r>
              <a:rPr lang="ar-IQ" dirty="0">
                <a:cs typeface="+mj-cs"/>
              </a:rPr>
              <a:t>مثل الحبوب والشعير والشوفان. ​تتغذى بعض أنواع الطيور على اللافقاريات التي تعيش في قاع الخليج</a:t>
            </a:r>
            <a:r>
              <a:rPr lang="ar-IQ" dirty="0" smtClean="0">
                <a:cs typeface="+mj-cs"/>
              </a:rPr>
              <a:t>.</a:t>
            </a:r>
          </a:p>
          <a:p>
            <a:pPr algn="r">
              <a:lnSpc>
                <a:spcPct val="150000"/>
              </a:lnSpc>
            </a:pPr>
            <a:r>
              <a:rPr lang="ar-IQ" dirty="0" smtClean="0">
                <a:cs typeface="+mj-cs"/>
              </a:rPr>
              <a:t>​</a:t>
            </a:r>
            <a:endParaRPr lang="ar-IQ" dirty="0"/>
          </a:p>
          <a:p>
            <a:pPr algn="r">
              <a:lnSpc>
                <a:spcPct val="150000"/>
              </a:lnSpc>
            </a:pPr>
            <a:endParaRPr lang="ar-IQ" dirty="0" smtClean="0"/>
          </a:p>
          <a:p>
            <a:pPr algn="r">
              <a:lnSpc>
                <a:spcPct val="150000"/>
              </a:lnSpc>
            </a:pPr>
            <a:endParaRPr lang="ar-IQ" dirty="0"/>
          </a:p>
          <a:p>
            <a:pPr algn="r">
              <a:lnSpc>
                <a:spcPct val="150000"/>
              </a:lnSpc>
            </a:pPr>
            <a:endParaRPr lang="ar-IQ" dirty="0" smtClean="0"/>
          </a:p>
          <a:p>
            <a:pPr algn="r">
              <a:lnSpc>
                <a:spcPct val="150000"/>
              </a:lnSpc>
            </a:pPr>
            <a:endParaRPr lang="ar-IQ" dirty="0"/>
          </a:p>
          <a:p>
            <a:pPr algn="r">
              <a:lnSpc>
                <a:spcPct val="150000"/>
              </a:lnSpc>
            </a:pPr>
            <a:r>
              <a:rPr lang="ar-IQ" dirty="0" smtClean="0"/>
              <a:t>.</a:t>
            </a:r>
            <a:endParaRPr lang="ar-IQ" dirty="0"/>
          </a:p>
        </p:txBody>
      </p:sp>
    </p:spTree>
    <p:extLst>
      <p:ext uri="{BB962C8B-B14F-4D97-AF65-F5344CB8AC3E}">
        <p14:creationId xmlns:p14="http://schemas.microsoft.com/office/powerpoint/2010/main" val="34217862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endParaRPr lang="ar-IQ"/>
          </a:p>
        </p:txBody>
      </p:sp>
      <p:sp>
        <p:nvSpPr>
          <p:cNvPr id="3" name="عنوان فرعي 2"/>
          <p:cNvSpPr>
            <a:spLocks noGrp="1"/>
          </p:cNvSpPr>
          <p:nvPr>
            <p:ph type="subTitle" idx="1"/>
          </p:nvPr>
        </p:nvSpPr>
        <p:spPr/>
        <p:txBody>
          <a:bodyPr/>
          <a:lstStyle/>
          <a:p>
            <a:endParaRPr lang="ar-IQ"/>
          </a:p>
        </p:txBody>
      </p:sp>
      <p:sp>
        <p:nvSpPr>
          <p:cNvPr id="4" name="عنوان فرعي 2"/>
          <p:cNvSpPr txBox="1">
            <a:spLocks/>
          </p:cNvSpPr>
          <p:nvPr/>
        </p:nvSpPr>
        <p:spPr>
          <a:xfrm>
            <a:off x="0" y="0"/>
            <a:ext cx="12192000" cy="6858000"/>
          </a:xfrm>
          <a:prstGeom prst="rect">
            <a:avLst/>
          </a:prstGeom>
          <a:solidFill>
            <a:schemeClr val="accent4">
              <a:lumMod val="20000"/>
              <a:lumOff val="80000"/>
            </a:schemeClr>
          </a:solidFill>
        </p:spPr>
        <p:txBody>
          <a:bodyPr vert="horz" lIns="91440" tIns="45720" rIns="91440" bIns="45720" rtlCol="1">
            <a:normAutofit fontScale="92500" lnSpcReduction="20000"/>
          </a:bodyPr>
          <a:lstStyle>
            <a:lvl1pPr marL="0" indent="0" algn="ctr" defTabSz="914400" rtl="1"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1"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1"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lnSpc>
                <a:spcPct val="150000"/>
              </a:lnSpc>
            </a:pPr>
            <a:r>
              <a:rPr lang="ar-IQ" dirty="0" smtClean="0"/>
              <a:t>المستهلكون </a:t>
            </a:r>
            <a:r>
              <a:rPr lang="ar-IQ" dirty="0"/>
              <a:t>الثانويون </a:t>
            </a:r>
            <a:r>
              <a:rPr lang="ar-IQ" dirty="0" err="1"/>
              <a:t>والثالثيون</a:t>
            </a:r>
            <a:r>
              <a:rPr lang="ar-IQ" dirty="0"/>
              <a:t> </a:t>
            </a:r>
            <a:r>
              <a:rPr lang="en-US" dirty="0" smtClean="0"/>
              <a:t>Secondary </a:t>
            </a:r>
            <a:r>
              <a:rPr lang="en-US" dirty="0"/>
              <a:t>and Tertiary Consumers</a:t>
            </a:r>
            <a:r>
              <a:rPr lang="en-US" dirty="0" smtClean="0"/>
              <a:t>)​</a:t>
            </a:r>
            <a:r>
              <a:rPr lang="ar-IQ" dirty="0" smtClean="0"/>
              <a:t> ) تتغذى </a:t>
            </a:r>
            <a:r>
              <a:rPr lang="ar-IQ" dirty="0"/>
              <a:t>الطيور المائية آكلة </a:t>
            </a:r>
            <a:r>
              <a:rPr lang="ar-IQ" dirty="0" smtClean="0"/>
              <a:t>الأسماك ، </a:t>
            </a:r>
            <a:r>
              <a:rPr lang="ar-IQ" dirty="0"/>
              <a:t>مثل البجع والغاق، على الأسماك الصغيرة والمتوسطة ​بعض الطيور تتغذى على القشريات مثل سرطان البحر الأزرق </a:t>
            </a:r>
            <a:r>
              <a:rPr lang="en-US" dirty="0" smtClean="0"/>
              <a:t>blue </a:t>
            </a:r>
            <a:r>
              <a:rPr lang="en-US" dirty="0"/>
              <a:t>crab) </a:t>
            </a:r>
            <a:r>
              <a:rPr lang="ar-IQ" dirty="0" smtClean="0"/>
              <a:t> ) </a:t>
            </a:r>
            <a:r>
              <a:rPr lang="ar-IQ" dirty="0"/>
              <a:t>والمحار. ​الطيور الجارحة مثل العقاب </a:t>
            </a:r>
            <a:r>
              <a:rPr lang="ar-IQ" dirty="0" smtClean="0"/>
              <a:t>الرخماء </a:t>
            </a:r>
            <a:r>
              <a:rPr lang="en-US" dirty="0" smtClean="0"/>
              <a:t>( Bald </a:t>
            </a:r>
            <a:r>
              <a:rPr lang="en-US" dirty="0"/>
              <a:t>Eagle) </a:t>
            </a:r>
            <a:r>
              <a:rPr lang="ar-IQ" dirty="0" smtClean="0"/>
              <a:t> تتغذى </a:t>
            </a:r>
            <a:r>
              <a:rPr lang="ar-IQ" dirty="0"/>
              <a:t>على الأسماك والطيور المائية </a:t>
            </a:r>
            <a:r>
              <a:rPr lang="ar-IQ" dirty="0" smtClean="0"/>
              <a:t>الأخرى ، </a:t>
            </a:r>
            <a:r>
              <a:rPr lang="ar-IQ" dirty="0"/>
              <a:t>وتعتبر من أعلى الحيوانات المفترسة في السلسلة الغذائية.</a:t>
            </a:r>
          </a:p>
          <a:p>
            <a:pPr algn="r">
              <a:lnSpc>
                <a:spcPct val="150000"/>
              </a:lnSpc>
            </a:pPr>
            <a:r>
              <a:rPr lang="ar-IQ" dirty="0"/>
              <a:t>​</a:t>
            </a:r>
            <a:r>
              <a:rPr lang="ar-IQ" b="1" dirty="0">
                <a:solidFill>
                  <a:srgbClr val="FF0000"/>
                </a:solidFill>
              </a:rPr>
              <a:t>أهمية الشبكة الغذائية:</a:t>
            </a:r>
          </a:p>
          <a:p>
            <a:pPr algn="r">
              <a:lnSpc>
                <a:spcPct val="150000"/>
              </a:lnSpc>
            </a:pPr>
            <a:r>
              <a:rPr lang="ar-IQ" dirty="0"/>
              <a:t>توضح هذه الشبكة الترابط بين مختلف الكائنات الحية في خليج </a:t>
            </a:r>
            <a:r>
              <a:rPr lang="ar-IQ" dirty="0" err="1" smtClean="0"/>
              <a:t>تشيسابيك</a:t>
            </a:r>
            <a:r>
              <a:rPr lang="ar-IQ" dirty="0" smtClean="0"/>
              <a:t> حيث </a:t>
            </a:r>
            <a:r>
              <a:rPr lang="ar-IQ" dirty="0"/>
              <a:t>إن وجود الطيور المائية يعتمد بشكل كبير على صحة النظام البيئي ككل. على سبيل </a:t>
            </a:r>
            <a:r>
              <a:rPr lang="ar-IQ" dirty="0" smtClean="0"/>
              <a:t>المثال ، </a:t>
            </a:r>
            <a:r>
              <a:rPr lang="ar-IQ" dirty="0"/>
              <a:t>تؤثر جودة المياه وتوفر النباتات البحرية والمخلوقات المائية الأخرى على أعداد الطيور المائية وتوزيعها</a:t>
            </a:r>
            <a:r>
              <a:rPr lang="ar-IQ" dirty="0" smtClean="0"/>
              <a:t>.</a:t>
            </a:r>
          </a:p>
          <a:p>
            <a:pPr algn="r">
              <a:lnSpc>
                <a:spcPct val="150000"/>
              </a:lnSpc>
            </a:pPr>
            <a:r>
              <a:rPr lang="ar-IQ" dirty="0"/>
              <a:t>​تُعد هذه الشبكة الغذائية نظامًا ديناميكيًا ومعقدًا، وتتأثر بعوامل متعددة مثل الصيد الجائر والتلوث والتغيرات المناخية، مما يؤثر على وفرة الأنواع المختلفة في الخليج</a:t>
            </a:r>
            <a:r>
              <a:rPr lang="ar-IQ" dirty="0" smtClean="0"/>
              <a:t>. </a:t>
            </a:r>
          </a:p>
          <a:p>
            <a:pPr algn="r">
              <a:lnSpc>
                <a:spcPct val="150000"/>
              </a:lnSpc>
            </a:pPr>
            <a:r>
              <a:rPr lang="ar-IQ" dirty="0" smtClean="0"/>
              <a:t>وإضافة إلى هذا التدفق في الطاقة داخل النظام البيئي،  هناك ادوار هامة لا يمكننا أن نغفلها ، وهي الأدوار الحيوية البيئية الكيميائية </a:t>
            </a:r>
            <a:r>
              <a:rPr lang="en-US" dirty="0" smtClean="0"/>
              <a:t>Biogeochemical ) </a:t>
            </a:r>
            <a:r>
              <a:rPr lang="ar-IQ" dirty="0" smtClean="0"/>
              <a:t> ) والتي هي عبارة عن دوران المادة بين المكان الفيزيائي والمكان أو الوسط الحيوي على شكل مواد عضوية ومعدنية تبادلية ، وهذه الأدوار الرئيسية تتعلق بالأوكسجين ، الماء ، الفحم ، فسفور، كبريت ، وأن الشرط الجيد لعمل هذه المنظومة البيئية ولاستقرارها هو امكانيتها على تجنب فقدان الأغذية ، أي يجب أن تغلق دورتها </a:t>
            </a:r>
            <a:r>
              <a:rPr lang="ar-IQ" dirty="0" err="1" smtClean="0"/>
              <a:t>البيوجيوكيميائية</a:t>
            </a:r>
            <a:r>
              <a:rPr lang="ar-IQ" dirty="0" smtClean="0"/>
              <a:t>.</a:t>
            </a:r>
            <a:endParaRPr lang="ar-IQ" dirty="0"/>
          </a:p>
        </p:txBody>
      </p:sp>
    </p:spTree>
    <p:extLst>
      <p:ext uri="{BB962C8B-B14F-4D97-AF65-F5344CB8AC3E}">
        <p14:creationId xmlns:p14="http://schemas.microsoft.com/office/powerpoint/2010/main" val="37006072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endParaRPr lang="ar-IQ"/>
          </a:p>
        </p:txBody>
      </p:sp>
      <p:sp>
        <p:nvSpPr>
          <p:cNvPr id="3" name="عنوان فرعي 2"/>
          <p:cNvSpPr>
            <a:spLocks noGrp="1"/>
          </p:cNvSpPr>
          <p:nvPr>
            <p:ph type="subTitle" idx="1"/>
          </p:nvPr>
        </p:nvSpPr>
        <p:spPr/>
        <p:txBody>
          <a:bodyPr/>
          <a:lstStyle/>
          <a:p>
            <a:endParaRPr lang="ar-IQ"/>
          </a:p>
        </p:txBody>
      </p:sp>
      <p:sp>
        <p:nvSpPr>
          <p:cNvPr id="4" name="عنوان فرعي 2"/>
          <p:cNvSpPr txBox="1">
            <a:spLocks/>
          </p:cNvSpPr>
          <p:nvPr/>
        </p:nvSpPr>
        <p:spPr>
          <a:xfrm>
            <a:off x="0" y="0"/>
            <a:ext cx="12192000" cy="6858000"/>
          </a:xfrm>
          <a:prstGeom prst="rect">
            <a:avLst/>
          </a:prstGeom>
          <a:solidFill>
            <a:srgbClr val="CCECFF"/>
          </a:solidFill>
        </p:spPr>
        <p:txBody>
          <a:bodyPr vert="horz" lIns="91440" tIns="45720" rIns="91440" bIns="45720" rtlCol="1">
            <a:normAutofit/>
          </a:bodyPr>
          <a:lstStyle>
            <a:lvl1pPr marL="0" indent="0" algn="ctr" defTabSz="914400" rtl="1"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1"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1"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lnSpc>
                <a:spcPct val="150000"/>
              </a:lnSpc>
            </a:pPr>
            <a:endParaRPr lang="ar-IQ" dirty="0"/>
          </a:p>
        </p:txBody>
      </p:sp>
      <p:pic>
        <p:nvPicPr>
          <p:cNvPr id="5" name="صورة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2857" y="159603"/>
            <a:ext cx="11263086" cy="6510219"/>
          </a:xfrm>
          <a:prstGeom prst="rect">
            <a:avLst/>
          </a:prstGeom>
        </p:spPr>
      </p:pic>
    </p:spTree>
    <p:extLst>
      <p:ext uri="{BB962C8B-B14F-4D97-AF65-F5344CB8AC3E}">
        <p14:creationId xmlns:p14="http://schemas.microsoft.com/office/powerpoint/2010/main" val="19609473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endParaRPr lang="ar-IQ"/>
          </a:p>
        </p:txBody>
      </p:sp>
      <p:sp>
        <p:nvSpPr>
          <p:cNvPr id="3" name="عنوان فرعي 2"/>
          <p:cNvSpPr>
            <a:spLocks noGrp="1"/>
          </p:cNvSpPr>
          <p:nvPr>
            <p:ph type="subTitle" idx="1"/>
          </p:nvPr>
        </p:nvSpPr>
        <p:spPr/>
        <p:txBody>
          <a:bodyPr/>
          <a:lstStyle/>
          <a:p>
            <a:endParaRPr lang="ar-IQ"/>
          </a:p>
        </p:txBody>
      </p:sp>
      <p:sp>
        <p:nvSpPr>
          <p:cNvPr id="4" name="عنوان فرعي 2"/>
          <p:cNvSpPr txBox="1">
            <a:spLocks/>
          </p:cNvSpPr>
          <p:nvPr/>
        </p:nvSpPr>
        <p:spPr>
          <a:xfrm>
            <a:off x="0" y="0"/>
            <a:ext cx="12192000" cy="6858000"/>
          </a:xfrm>
          <a:prstGeom prst="rect">
            <a:avLst/>
          </a:prstGeom>
          <a:solidFill>
            <a:schemeClr val="bg1">
              <a:lumMod val="85000"/>
            </a:schemeClr>
          </a:solidFill>
        </p:spPr>
        <p:txBody>
          <a:bodyPr vert="horz" lIns="91440" tIns="45720" rIns="91440" bIns="45720" rtlCol="1">
            <a:normAutofit lnSpcReduction="10000"/>
          </a:bodyPr>
          <a:lstStyle>
            <a:lvl1pPr marL="0" indent="0" algn="ctr" defTabSz="914400" rtl="1"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1"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1"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lnSpc>
                <a:spcPct val="150000"/>
              </a:lnSpc>
            </a:pPr>
            <a:r>
              <a:rPr lang="ar-IQ" b="1" dirty="0"/>
              <a:t>الانتاج والتحلل في النظام البيئي                                                                                                                </a:t>
            </a:r>
            <a:r>
              <a:rPr lang="ar-IQ" dirty="0"/>
              <a:t>تعد عملية البناء الضوئي حجر الزاوية للحياة على الأرض ، كذلك فإنها تكون دائما المنطلق لدراسة فعاليات المجتمع الايضية. وهي الأساس في عملية الانتاج في النظام البيئي ومصدر الطاقة للكائنات الاخرى وهذه العملية يتم طرح تحويل الطاقة الشمسية الى طاقة كيماوية يمكن ايجازها بالمعادلة التالية</a:t>
            </a:r>
            <a:r>
              <a:rPr lang="ar-IQ" dirty="0" smtClean="0"/>
              <a:t>: </a:t>
            </a:r>
            <a:endParaRPr lang="ar-IQ" dirty="0"/>
          </a:p>
          <a:p>
            <a:pPr algn="r">
              <a:lnSpc>
                <a:spcPct val="150000"/>
              </a:lnSpc>
            </a:pPr>
            <a:r>
              <a:rPr lang="en-US" b="1" dirty="0" smtClean="0"/>
              <a:t>6H2O </a:t>
            </a:r>
            <a:r>
              <a:rPr lang="en-US" b="1" dirty="0"/>
              <a:t>+ 6CO2 + Solar </a:t>
            </a:r>
            <a:r>
              <a:rPr lang="en-US" b="1" dirty="0" smtClean="0"/>
              <a:t>energy      Chlorophyll   </a:t>
            </a:r>
            <a:r>
              <a:rPr lang="en-US" b="1" dirty="0"/>
              <a:t>C6H12O6 + 6O2  </a:t>
            </a:r>
            <a:r>
              <a:rPr lang="en-US" b="1" dirty="0" smtClean="0"/>
              <a:t>                                                   </a:t>
            </a:r>
            <a:endParaRPr lang="en-US" b="1" dirty="0"/>
          </a:p>
          <a:p>
            <a:pPr algn="r">
              <a:lnSpc>
                <a:spcPct val="150000"/>
              </a:lnSpc>
            </a:pPr>
            <a:r>
              <a:rPr lang="ar-IQ" dirty="0"/>
              <a:t>وتمر الطاقة البيئية على هيئة طاقة موجودة في المركبات العضوية الكيمياوية من خلال السلسلة الغذائية. وأثناء مرورها في السلسلة الغذائية وموت الكائنات الحية تتجمع مواد عضوية على هيئة فضلات ومواد عضوية ميتة ( اجسام ميتة ) وهنا يأتي دور الكائنات الحية </a:t>
            </a:r>
            <a:r>
              <a:rPr lang="ar-IQ" dirty="0" smtClean="0"/>
              <a:t>المحللة</a:t>
            </a:r>
            <a:r>
              <a:rPr lang="en-US" dirty="0" smtClean="0"/>
              <a:t> (De </a:t>
            </a:r>
            <a:r>
              <a:rPr lang="en-US" dirty="0"/>
              <a:t>composers ) </a:t>
            </a:r>
            <a:r>
              <a:rPr lang="ar-IQ" dirty="0"/>
              <a:t>لكي تقوم بأخذ الطاقة من هذه المواد وذلك من خلال التهامها للبقايا الميتة من الحيوانات والنباتات والمواد غير القابلة للهضم او مخلفات الكائنات الحية. وتكون الكائنات المحللة سائدة في الانظمة البيئية على اليابسة أكثر مما في الانظمة البيئية المائية التي تقوم الكائنات بالهام ما يقدر ب </a:t>
            </a:r>
            <a:r>
              <a:rPr lang="en-US" dirty="0" smtClean="0"/>
              <a:t>90-90</a:t>
            </a:r>
            <a:r>
              <a:rPr lang="ar-IQ" dirty="0" smtClean="0"/>
              <a:t>% </a:t>
            </a:r>
            <a:r>
              <a:rPr lang="ar-IQ" dirty="0"/>
              <a:t>من الكائنات الميتة. تختلف سرعة تحلل بقايا الأجزاء النباتية باختلاف نوع </a:t>
            </a:r>
            <a:r>
              <a:rPr lang="ar-IQ" dirty="0" smtClean="0"/>
              <a:t>النبات</a:t>
            </a:r>
            <a:r>
              <a:rPr lang="ar-IQ" dirty="0"/>
              <a:t>. وتعتمد اساسا على تركيب هذه الأجزاء ومحتواها من مادة الكنين التي تدخل في تركيب نسيج الخشب وهي أكثر صعوبة في الهضم من المواد </a:t>
            </a:r>
            <a:r>
              <a:rPr lang="ar-IQ" dirty="0" err="1" smtClean="0"/>
              <a:t>السليلوزية</a:t>
            </a:r>
            <a:r>
              <a:rPr lang="ar-IQ" dirty="0" smtClean="0"/>
              <a:t>.</a:t>
            </a:r>
            <a:endParaRPr lang="ar-IQ" dirty="0"/>
          </a:p>
        </p:txBody>
      </p:sp>
      <p:pic>
        <p:nvPicPr>
          <p:cNvPr id="6" name="صورة 5"/>
          <p:cNvPicPr>
            <a:picLocks noChangeAspect="1"/>
          </p:cNvPicPr>
          <p:nvPr/>
        </p:nvPicPr>
        <p:blipFill>
          <a:blip r:embed="rId2"/>
          <a:stretch>
            <a:fillRect/>
          </a:stretch>
        </p:blipFill>
        <p:spPr>
          <a:xfrm>
            <a:off x="4743450" y="2763957"/>
            <a:ext cx="1792473" cy="208055"/>
          </a:xfrm>
          <a:prstGeom prst="rect">
            <a:avLst/>
          </a:prstGeom>
        </p:spPr>
      </p:pic>
    </p:spTree>
    <p:extLst>
      <p:ext uri="{BB962C8B-B14F-4D97-AF65-F5344CB8AC3E}">
        <p14:creationId xmlns:p14="http://schemas.microsoft.com/office/powerpoint/2010/main" val="422598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endParaRPr lang="ar-IQ"/>
          </a:p>
        </p:txBody>
      </p:sp>
      <p:sp>
        <p:nvSpPr>
          <p:cNvPr id="3" name="عنوان فرعي 2"/>
          <p:cNvSpPr>
            <a:spLocks noGrp="1"/>
          </p:cNvSpPr>
          <p:nvPr>
            <p:ph type="subTitle" idx="1"/>
          </p:nvPr>
        </p:nvSpPr>
        <p:spPr/>
        <p:txBody>
          <a:bodyPr/>
          <a:lstStyle/>
          <a:p>
            <a:endParaRPr lang="ar-IQ"/>
          </a:p>
        </p:txBody>
      </p:sp>
      <p:sp>
        <p:nvSpPr>
          <p:cNvPr id="4" name="عنوان فرعي 2"/>
          <p:cNvSpPr txBox="1">
            <a:spLocks/>
          </p:cNvSpPr>
          <p:nvPr/>
        </p:nvSpPr>
        <p:spPr>
          <a:xfrm>
            <a:off x="0" y="0"/>
            <a:ext cx="12192000" cy="6858000"/>
          </a:xfrm>
          <a:prstGeom prst="rect">
            <a:avLst/>
          </a:prstGeom>
          <a:solidFill>
            <a:schemeClr val="bg1"/>
          </a:solidFill>
        </p:spPr>
        <p:txBody>
          <a:bodyPr vert="horz" lIns="91440" tIns="45720" rIns="91440" bIns="45720" rtlCol="1">
            <a:normAutofit/>
          </a:bodyPr>
          <a:lstStyle>
            <a:lvl1pPr marL="0" indent="0" algn="ctr" defTabSz="914400" rtl="1"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1"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1"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lnSpc>
                <a:spcPct val="150000"/>
              </a:lnSpc>
            </a:pPr>
            <a:r>
              <a:rPr lang="ar-IQ" dirty="0">
                <a:cs typeface="+mj-cs"/>
              </a:rPr>
              <a:t>وان عملية التحلل تتأثر بدرجة كبيرة بالعوامل </a:t>
            </a:r>
            <a:r>
              <a:rPr lang="ar-IQ" dirty="0" err="1">
                <a:cs typeface="+mj-cs"/>
              </a:rPr>
              <a:t>الفيزياوية</a:t>
            </a:r>
            <a:r>
              <a:rPr lang="ar-IQ" dirty="0">
                <a:cs typeface="+mj-cs"/>
              </a:rPr>
              <a:t> للمحيط البيئي وخصوصا درجة الحرارة والرطوبة لكونهما العاملين المؤثرين على مستوى نشاط البكتريا والفطريات واحياء </a:t>
            </a:r>
            <a:r>
              <a:rPr lang="ar-IQ" dirty="0" smtClean="0">
                <a:cs typeface="+mj-cs"/>
              </a:rPr>
              <a:t>التربة الاخرى.</a:t>
            </a:r>
          </a:p>
          <a:p>
            <a:pPr algn="r">
              <a:lnSpc>
                <a:spcPct val="150000"/>
              </a:lnSpc>
            </a:pPr>
            <a:r>
              <a:rPr lang="ar-IQ" b="1" dirty="0">
                <a:cs typeface="+mj-cs"/>
              </a:rPr>
              <a:t>اختلال التوازن في النظام البيئي                                                                                         </a:t>
            </a:r>
            <a:r>
              <a:rPr lang="ar-IQ" b="1" dirty="0" smtClean="0">
                <a:cs typeface="+mj-cs"/>
              </a:rPr>
              <a:t>                                  </a:t>
            </a:r>
            <a:r>
              <a:rPr lang="ar-IQ" dirty="0">
                <a:cs typeface="+mj-cs"/>
              </a:rPr>
              <a:t>إن التفاعل بين مكونات البيئة عملية مستمرة تؤدي في النهاية إلى احتفاظ البيئة بتوازنها ما لم ينشأ اختلال النتيجة الى:                                                                                                                       </a:t>
            </a:r>
            <a:r>
              <a:rPr lang="en-US" dirty="0" smtClean="0">
                <a:cs typeface="+mj-cs"/>
              </a:rPr>
              <a:t>1</a:t>
            </a:r>
            <a:r>
              <a:rPr lang="ar-IQ" dirty="0" smtClean="0">
                <a:cs typeface="+mj-cs"/>
              </a:rPr>
              <a:t>- </a:t>
            </a:r>
            <a:r>
              <a:rPr lang="ar-IQ" dirty="0">
                <a:cs typeface="+mj-cs"/>
              </a:rPr>
              <a:t>تغير بعض الظروف الطبيعية كالحرارة والأمطار أو نتيجة لتغير الظروف الحيوية ، فالتغيير في الظروف الطبيعية يؤدي إلى اختفاء بعض الكائنات الحية وظهور كائنات أخرى، مما يؤدي إلى اختلال في التوازن والذي يأخذ فترة زمنية قد تطول أو تقصر حتى يحدث توازن جديد. كذلك فإن محاولات نقل كائنات حية من مكان إلى آخر والقضاء على بعض الأحياء يؤدي إلى اختلال في التوازن البيئي.                 </a:t>
            </a:r>
            <a:r>
              <a:rPr lang="ar-IQ" dirty="0" smtClean="0">
                <a:cs typeface="+mj-cs"/>
              </a:rPr>
              <a:t>                                                                                                                                           </a:t>
            </a:r>
            <a:r>
              <a:rPr lang="en-US" dirty="0">
                <a:cs typeface="+mj-cs"/>
              </a:rPr>
              <a:t>2</a:t>
            </a:r>
            <a:r>
              <a:rPr lang="ar-IQ" b="1" dirty="0" smtClean="0">
                <a:cs typeface="+mj-cs"/>
              </a:rPr>
              <a:t>-</a:t>
            </a:r>
            <a:r>
              <a:rPr lang="ar-IQ" dirty="0" smtClean="0">
                <a:cs typeface="+mj-cs"/>
              </a:rPr>
              <a:t> </a:t>
            </a:r>
            <a:r>
              <a:rPr lang="ar-IQ" dirty="0">
                <a:cs typeface="+mj-cs"/>
              </a:rPr>
              <a:t>تدخل الإنسان المباشر أن تدخل الإنسان المباشر في النظام البيئي يعتبر السبب الرئيسي في اختلال التوازن البيئي فتغير المعالم الطبيعية من تجفيف للبحيرات وبناء السدود واقتلاع الغابات وردم المستنقعات واستخراج المعادن ومصادر الاحتراق وفضلات الإنسان السائلة والصلبة والغازية ، هذا بالإضافة إلى استخدام المبيدات والأسمدة كلها تؤدي إلى </a:t>
            </a:r>
            <a:r>
              <a:rPr lang="ar-IQ" dirty="0" smtClean="0">
                <a:cs typeface="+mj-cs"/>
              </a:rPr>
              <a:t>إخلال </a:t>
            </a:r>
            <a:r>
              <a:rPr lang="ar-IQ" dirty="0">
                <a:cs typeface="+mj-cs"/>
              </a:rPr>
              <a:t>بالتوازن </a:t>
            </a:r>
            <a:r>
              <a:rPr lang="ar-IQ" dirty="0" smtClean="0">
                <a:cs typeface="+mj-cs"/>
              </a:rPr>
              <a:t>البيئي.</a:t>
            </a:r>
            <a:endParaRPr lang="ar-IQ" dirty="0">
              <a:cs typeface="+mj-cs"/>
            </a:endParaRPr>
          </a:p>
        </p:txBody>
      </p:sp>
    </p:spTree>
    <p:extLst>
      <p:ext uri="{BB962C8B-B14F-4D97-AF65-F5344CB8AC3E}">
        <p14:creationId xmlns:p14="http://schemas.microsoft.com/office/powerpoint/2010/main" val="33657596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
            <a:ext cx="12192000" cy="7000875"/>
          </a:xfrm>
          <a:solidFill>
            <a:schemeClr val="accent2">
              <a:lumMod val="40000"/>
              <a:lumOff val="60000"/>
            </a:schemeClr>
          </a:solidFill>
        </p:spPr>
        <p:txBody>
          <a:bodyPr>
            <a:noAutofit/>
          </a:bodyPr>
          <a:lstStyle/>
          <a:p>
            <a:pPr algn="r">
              <a:lnSpc>
                <a:spcPct val="150000"/>
              </a:lnSpc>
            </a:pPr>
            <a:r>
              <a:rPr lang="ar-IQ" sz="2800" b="1" dirty="0" smtClean="0"/>
              <a:t/>
            </a:r>
            <a:br>
              <a:rPr lang="ar-IQ" sz="2800" b="1" dirty="0" smtClean="0"/>
            </a:br>
            <a:r>
              <a:rPr lang="ar-IQ" sz="2800" b="1" dirty="0"/>
              <a:t/>
            </a:r>
            <a:br>
              <a:rPr lang="ar-IQ" sz="2800" b="1" dirty="0"/>
            </a:br>
            <a:r>
              <a:rPr lang="ar-IQ" sz="2800" b="1" dirty="0" smtClean="0"/>
              <a:t/>
            </a:r>
            <a:br>
              <a:rPr lang="ar-IQ" sz="2800" b="1" dirty="0" smtClean="0"/>
            </a:br>
            <a:r>
              <a:rPr lang="ar-IQ" sz="2800" b="1" dirty="0" smtClean="0"/>
              <a:t>رابعاً-النظام </a:t>
            </a:r>
            <a:r>
              <a:rPr lang="ar-IQ" sz="2800" b="1" dirty="0"/>
              <a:t>البيئي </a:t>
            </a:r>
            <a:r>
              <a:rPr lang="en-US" sz="2800" b="1" dirty="0" smtClean="0"/>
              <a:t>Ecosystem </a:t>
            </a:r>
            <a:r>
              <a:rPr lang="ar-IQ" sz="2800" b="1" dirty="0" smtClean="0"/>
              <a:t>: </a:t>
            </a:r>
            <a:r>
              <a:rPr lang="ar-IQ" sz="2800" dirty="0" smtClean="0">
                <a:solidFill>
                  <a:schemeClr val="tx1">
                    <a:lumMod val="95000"/>
                    <a:lumOff val="5000"/>
                  </a:schemeClr>
                </a:solidFill>
              </a:rPr>
              <a:t>يقصد </a:t>
            </a:r>
            <a:r>
              <a:rPr lang="ar-IQ" sz="2800" dirty="0">
                <a:solidFill>
                  <a:schemeClr val="tx1">
                    <a:lumMod val="95000"/>
                    <a:lumOff val="5000"/>
                  </a:schemeClr>
                </a:solidFill>
              </a:rPr>
              <a:t>بالنظام البيئي </a:t>
            </a:r>
            <a:r>
              <a:rPr lang="ar-IQ" sz="2800" dirty="0" smtClean="0">
                <a:solidFill>
                  <a:schemeClr val="tx1">
                    <a:lumMod val="95000"/>
                    <a:lumOff val="5000"/>
                  </a:schemeClr>
                </a:solidFill>
              </a:rPr>
              <a:t>هو </a:t>
            </a:r>
            <a:r>
              <a:rPr lang="ar-IQ" sz="2800" dirty="0">
                <a:solidFill>
                  <a:srgbClr val="7030A0"/>
                </a:solidFill>
              </a:rPr>
              <a:t>عبارة عن مجموعة من العناصر والتي تعمل بشكل مترابط ومتكامل فيما بينها في منطقة ما بما في ذلك كل الكائنات التي تعيش فيها، قد يكون النظام كبيراً جدًا كالبحار ويمكن أن يكون صغيراً جدا مثل نبتة صغيرة في أرض ما</a:t>
            </a:r>
            <a:r>
              <a:rPr lang="ar-IQ" sz="2800" dirty="0" smtClean="0">
                <a:solidFill>
                  <a:srgbClr val="7030A0"/>
                </a:solidFill>
              </a:rPr>
              <a:t>. </a:t>
            </a:r>
            <a:r>
              <a:rPr lang="ar-IQ" sz="2800" dirty="0" smtClean="0">
                <a:solidFill>
                  <a:schemeClr val="tx1">
                    <a:lumMod val="95000"/>
                    <a:lumOff val="5000"/>
                  </a:schemeClr>
                </a:solidFill>
              </a:rPr>
              <a:t>وايضاً </a:t>
            </a:r>
            <a:r>
              <a:rPr lang="ar-IQ" sz="2800" dirty="0">
                <a:solidFill>
                  <a:schemeClr val="tx1">
                    <a:lumMod val="95000"/>
                    <a:lumOff val="5000"/>
                  </a:schemeClr>
                </a:solidFill>
              </a:rPr>
              <a:t>يمكن ان تعتبر الكائنات الحية الموجودة في بركة ماء اضافة الى تفاعلها مع العوامل البيئية الاخرى عبارة عن نظام بيئي لتلك البركة كما وتعتبر المنطقة الصحراوية برمتها عبارة عن نظام بيئي لتلك </a:t>
            </a:r>
            <a:r>
              <a:rPr lang="ar-IQ" sz="2800" dirty="0" smtClean="0">
                <a:solidFill>
                  <a:schemeClr val="tx1">
                    <a:lumMod val="95000"/>
                    <a:lumOff val="5000"/>
                  </a:schemeClr>
                </a:solidFill>
              </a:rPr>
              <a:t>المنطقة ، </a:t>
            </a:r>
            <a:r>
              <a:rPr lang="ar-IQ" sz="2800" dirty="0">
                <a:solidFill>
                  <a:schemeClr val="tx1">
                    <a:lumMod val="95000"/>
                    <a:lumOff val="5000"/>
                  </a:schemeClr>
                </a:solidFill>
              </a:rPr>
              <a:t>وللنظام البيئي الكثير من التعريفات وتجمع كلها على انه مجموعة من العناصر التي تعمل بصورة متكاملة ومتفاعلة فيما بينها وان غياب أي جزء منها يؤثر على كامل النظام، هنا لابد من الاخذ بنظر الاعتبار اهمية تأثير العوامل الفيزيائية على الكائنات المكونة لهذه المجتمعات فالكائنات تتفاعل مع بعضها البعض من </a:t>
            </a:r>
            <a:r>
              <a:rPr lang="ar-IQ" sz="2800" dirty="0" smtClean="0">
                <a:solidFill>
                  <a:schemeClr val="tx1">
                    <a:lumMod val="95000"/>
                    <a:lumOff val="5000"/>
                  </a:schemeClr>
                </a:solidFill>
              </a:rPr>
              <a:t>جهة ومع </a:t>
            </a:r>
            <a:r>
              <a:rPr lang="ar-IQ" sz="2800" dirty="0">
                <a:solidFill>
                  <a:schemeClr val="tx1">
                    <a:lumMod val="95000"/>
                    <a:lumOff val="5000"/>
                  </a:schemeClr>
                </a:solidFill>
              </a:rPr>
              <a:t>الظروف الفيزيائية من جهة اخرى ، فهي بذلك تشكل مع العوامل الفيزيائية في الموقع المعين معقدا بيئياً او نظاما بيئياً. أي يمكن القول ان هناك علاقة وثيقة بين العناصر الطبيعية والحياتية الموجودة حول وداخل سطح الكرة الأرضية ومكوناتها المختلفة       </a:t>
            </a:r>
            <a:r>
              <a:rPr lang="ar-IQ" sz="2800" dirty="0" smtClean="0">
                <a:solidFill>
                  <a:srgbClr val="7030A0"/>
                </a:solidFill>
              </a:rPr>
              <a:t/>
            </a:r>
            <a:br>
              <a:rPr lang="ar-IQ" sz="2800" dirty="0" smtClean="0">
                <a:solidFill>
                  <a:srgbClr val="7030A0"/>
                </a:solidFill>
              </a:rPr>
            </a:br>
            <a:endParaRPr lang="ar-IQ" sz="2800" dirty="0"/>
          </a:p>
        </p:txBody>
      </p:sp>
    </p:spTree>
    <p:extLst>
      <p:ext uri="{BB962C8B-B14F-4D97-AF65-F5344CB8AC3E}">
        <p14:creationId xmlns:p14="http://schemas.microsoft.com/office/powerpoint/2010/main" val="19571221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
            <a:ext cx="12192000" cy="7000875"/>
          </a:xfrm>
          <a:solidFill>
            <a:srgbClr val="FFFFCC"/>
          </a:solidFill>
        </p:spPr>
        <p:txBody>
          <a:bodyPr>
            <a:noAutofit/>
          </a:bodyPr>
          <a:lstStyle/>
          <a:p>
            <a:pPr algn="r">
              <a:lnSpc>
                <a:spcPct val="150000"/>
              </a:lnSpc>
            </a:pPr>
            <a:r>
              <a:rPr lang="ar-IQ" sz="2800" dirty="0" smtClean="0"/>
              <a:t>، والتي تبرز </a:t>
            </a:r>
            <a:r>
              <a:rPr lang="ar-IQ" sz="2800" dirty="0"/>
              <a:t>من خلال علاقات وارتباطات وظيفية معقدة حيث ان الكائنات الحية التي تعيش على الأرض من نباتات وحيوانات وكائنات دقيقة تتفاعل مع بعضها البعض ومع الطبيعة والمواد غير الحية المتواجدة معها . وهذا </a:t>
            </a:r>
            <a:r>
              <a:rPr lang="ar-IQ" sz="2800" u="sng" dirty="0"/>
              <a:t>التفاعل هو الدافع </a:t>
            </a:r>
            <a:r>
              <a:rPr lang="ar-IQ" sz="2800" dirty="0"/>
              <a:t>لعملية التطور المستمرة منذ ملايين السنين وهذه الصفات هي من خواص الكائنات الحية فقط وان كل هذه الاحياء هي ليست فقط مجموعة من الحيوانات والنباتات وانما نظام يعمل بصورة متكاملة وفي نفس الوقت له القابلية على الحفاظ على صفاته وخصائصه التي تساعده في الحفاظ على نوع ذلك النظام ولو القينا نظرة على الكرة الارضية من الناحية الجغرافية فنجد الفرق والتغيرات على سطحها بين المناطق الشمالية والجنوبية لذلك يمكن القول </a:t>
            </a:r>
            <a:r>
              <a:rPr lang="ar-IQ" sz="2800" b="1" dirty="0">
                <a:solidFill>
                  <a:schemeClr val="tx1">
                    <a:lumMod val="95000"/>
                    <a:lumOff val="5000"/>
                  </a:schemeClr>
                </a:solidFill>
              </a:rPr>
              <a:t>ان النظام البيئي </a:t>
            </a:r>
            <a:r>
              <a:rPr lang="ar-IQ" sz="2800" dirty="0">
                <a:solidFill>
                  <a:srgbClr val="FF0000"/>
                </a:solidFill>
              </a:rPr>
              <a:t>هو مجموعة من النباتات والحيوانات والكائنات الدقيقة والتي تتعايش فيما بينها وفي نفس الوقت تتفاعل مع المحيط الحي والغير حي بحيث يمكنها الحفاظ على وضعها العام لفترة طويلة. </a:t>
            </a:r>
            <a:r>
              <a:rPr lang="ar-IQ" sz="2800" b="1" dirty="0">
                <a:solidFill>
                  <a:schemeClr val="tx1">
                    <a:lumMod val="95000"/>
                    <a:lumOff val="5000"/>
                  </a:schemeClr>
                </a:solidFill>
              </a:rPr>
              <a:t>أو يعرف النظام البيئي</a:t>
            </a:r>
            <a:r>
              <a:rPr lang="ar-IQ" sz="2800" dirty="0">
                <a:solidFill>
                  <a:srgbClr val="FF0000"/>
                </a:solidFill>
              </a:rPr>
              <a:t>: بأنه نظام ثابت وغير محدد من ناحية الحجم والحدود لعالم الكائنات الحية وغير الحية حيث تجري بداخلة تغيرات خارجية وداخلية للمادة والطاقة. </a:t>
            </a:r>
            <a:r>
              <a:rPr lang="ar-IQ" sz="2800" dirty="0" smtClean="0">
                <a:solidFill>
                  <a:srgbClr val="FF0000"/>
                </a:solidFill>
              </a:rPr>
              <a:t/>
            </a:r>
            <a:br>
              <a:rPr lang="ar-IQ" sz="2800" dirty="0" smtClean="0">
                <a:solidFill>
                  <a:srgbClr val="FF0000"/>
                </a:solidFill>
              </a:rPr>
            </a:br>
            <a:r>
              <a:rPr lang="ar-IQ" sz="2800" dirty="0" smtClean="0">
                <a:solidFill>
                  <a:srgbClr val="FF0000"/>
                </a:solidFill>
              </a:rPr>
              <a:t>   </a:t>
            </a:r>
            <a:endParaRPr lang="ar-IQ" sz="2800" dirty="0">
              <a:solidFill>
                <a:srgbClr val="FF0000"/>
              </a:solidFill>
            </a:endParaRPr>
          </a:p>
        </p:txBody>
      </p:sp>
    </p:spTree>
    <p:extLst>
      <p:ext uri="{BB962C8B-B14F-4D97-AF65-F5344CB8AC3E}">
        <p14:creationId xmlns:p14="http://schemas.microsoft.com/office/powerpoint/2010/main" val="34180439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
            <a:ext cx="12191999" cy="7000875"/>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Autofit/>
          </a:bodyPr>
          <a:lstStyle/>
          <a:p>
            <a:pPr algn="r">
              <a:lnSpc>
                <a:spcPct val="200000"/>
              </a:lnSpc>
            </a:pPr>
            <a:r>
              <a:rPr lang="ar-IQ" sz="2000" b="1" dirty="0">
                <a:solidFill>
                  <a:schemeClr val="tx1">
                    <a:lumMod val="95000"/>
                    <a:lumOff val="5000"/>
                  </a:schemeClr>
                </a:solidFill>
              </a:rPr>
              <a:t>كذلك يمكن ان يعرف </a:t>
            </a:r>
            <a:r>
              <a:rPr lang="ar-IQ" sz="2000" b="1" dirty="0">
                <a:solidFill>
                  <a:srgbClr val="FF0000"/>
                </a:solidFill>
              </a:rPr>
              <a:t>بانه التفاعل المنظم والمستمر بين عناصر البيئة الحية وغير الحية، وما يولده هذا التفاعل من توازن بين عناصر البيئة. </a:t>
            </a:r>
            <a:r>
              <a:rPr lang="ar-IQ" sz="2000" b="1" dirty="0">
                <a:solidFill>
                  <a:schemeClr val="tx1">
                    <a:lumMod val="95000"/>
                    <a:lumOff val="5000"/>
                  </a:schemeClr>
                </a:solidFill>
              </a:rPr>
              <a:t>ولعل التوازن البيئي على سطح الكرة الأرضية ما هو إلا جزء من التوازن الدقيق في نظام الكون، وهذا يعني أن عناصر أو معطيات البيئة تحافظ على وجودها ونسبها المحددة كما أوجدها الله سبحانه وتعالى، ولكن الإنسان بلغ في تأثيره على بيئته مراحل تنذر بالخطر، إذ تجاوز في بعض الأحوال قدرة النظم البيئية الطبيعية على احتمال هذه التغيرات، وإحداث </a:t>
            </a:r>
            <a:r>
              <a:rPr lang="ar-IQ" sz="1800" b="1" dirty="0">
                <a:solidFill>
                  <a:schemeClr val="tx1">
                    <a:lumMod val="95000"/>
                    <a:lumOff val="5000"/>
                  </a:schemeClr>
                </a:solidFill>
              </a:rPr>
              <a:t>اختلالات بيئية تكاد تهدد حياة الإنسان والمخلوقات الأخرى على سطح الأرض ، </a:t>
            </a:r>
            <a:r>
              <a:rPr lang="ar-IQ" sz="1800" b="1" dirty="0"/>
              <a:t>يعد مفهوم النظام البيئي من أقدم المفاهيم البيئية واكثرها معرفة حيث. </a:t>
            </a:r>
            <a:r>
              <a:rPr lang="ar-IQ" sz="1800" b="1" dirty="0" smtClean="0"/>
              <a:t>                                                                                                                                                                                                                                 </a:t>
            </a:r>
            <a:r>
              <a:rPr lang="en-US" sz="1800" b="1" dirty="0"/>
              <a:t>1</a:t>
            </a:r>
            <a:r>
              <a:rPr lang="ar-IQ" sz="2000" b="1" dirty="0"/>
              <a:t>- كتب العالم البيئي </a:t>
            </a:r>
            <a:r>
              <a:rPr lang="ar-IQ" sz="2000" b="1" dirty="0" err="1"/>
              <a:t>فوربس</a:t>
            </a:r>
            <a:r>
              <a:rPr lang="ar-IQ" sz="2000" b="1" dirty="0"/>
              <a:t> (</a:t>
            </a:r>
            <a:r>
              <a:rPr lang="en-US" sz="2000" b="1" dirty="0"/>
              <a:t>Forbs </a:t>
            </a:r>
            <a:r>
              <a:rPr lang="ar-IQ" sz="2000" b="1" dirty="0"/>
              <a:t> ) عام </a:t>
            </a:r>
            <a:r>
              <a:rPr lang="en-US" sz="2000" b="1" dirty="0"/>
              <a:t>1886</a:t>
            </a:r>
            <a:r>
              <a:rPr lang="ar-IQ" sz="2000" b="1" dirty="0"/>
              <a:t> م مقالته المعروفة البحيرة كصورة مصغرة </a:t>
            </a:r>
            <a:r>
              <a:rPr lang="en-US" sz="2000" b="1" dirty="0" smtClean="0"/>
              <a:t>microcosm )</a:t>
            </a:r>
            <a:r>
              <a:rPr lang="ar-IQ" sz="2000" b="1" dirty="0" smtClean="0"/>
              <a:t> </a:t>
            </a:r>
            <a:r>
              <a:rPr lang="en-US" sz="2000" b="1" dirty="0"/>
              <a:t>a</a:t>
            </a:r>
            <a:r>
              <a:rPr lang="ar-IQ" sz="2000" b="1" dirty="0"/>
              <a:t> </a:t>
            </a:r>
            <a:r>
              <a:rPr lang="en-US" sz="2000" b="1" dirty="0"/>
              <a:t>The lake </a:t>
            </a:r>
            <a:r>
              <a:rPr lang="en-US" sz="2000" b="1" dirty="0" smtClean="0"/>
              <a:t>as</a:t>
            </a:r>
            <a:r>
              <a:rPr lang="ar-IQ" sz="2000" b="1" dirty="0" smtClean="0"/>
              <a:t> </a:t>
            </a:r>
            <a:r>
              <a:rPr lang="ar-IQ" sz="2000" b="1" dirty="0"/>
              <a:t>)</a:t>
            </a:r>
            <a:r>
              <a:rPr lang="en-US" sz="2000" b="1" dirty="0"/>
              <a:t> </a:t>
            </a:r>
            <a:r>
              <a:rPr lang="ar-IQ" sz="2000" b="1" dirty="0"/>
              <a:t>وأشار بوضوح في هذه المقالة إلى أن أي شيء يؤثر على أي نوع في البحيرة سوف يكون له تأثير ما على المكونات الأخرى.</a:t>
            </a:r>
            <a:r>
              <a:rPr lang="en-US" sz="2000" b="1" dirty="0"/>
              <a:t> </a:t>
            </a:r>
            <a:br>
              <a:rPr lang="en-US" sz="2000" b="1" dirty="0"/>
            </a:br>
            <a:r>
              <a:rPr lang="en-US" sz="1800" b="1" dirty="0"/>
              <a:t>2</a:t>
            </a:r>
            <a:r>
              <a:rPr lang="ar-IQ" sz="1800" b="1" dirty="0"/>
              <a:t>- بعد ذلك العالم </a:t>
            </a:r>
            <a:r>
              <a:rPr lang="ar-IQ" sz="1800" b="1" dirty="0" err="1"/>
              <a:t>تانسلي</a:t>
            </a:r>
            <a:r>
              <a:rPr lang="en-US" sz="1800" b="1" dirty="0" err="1"/>
              <a:t>Tanseley</a:t>
            </a:r>
            <a:r>
              <a:rPr lang="en-US" sz="1800" b="1" dirty="0"/>
              <a:t> ) </a:t>
            </a:r>
            <a:r>
              <a:rPr lang="ar-IQ" sz="1800" b="1" dirty="0"/>
              <a:t> ) عام </a:t>
            </a:r>
            <a:r>
              <a:rPr lang="en-US" sz="1800" b="1" dirty="0"/>
              <a:t>1935</a:t>
            </a:r>
            <a:r>
              <a:rPr lang="ar-IQ" sz="1800" b="1" dirty="0"/>
              <a:t> و </a:t>
            </a:r>
            <a:r>
              <a:rPr lang="en-US" sz="1800" b="1" dirty="0"/>
              <a:t>1939</a:t>
            </a:r>
            <a:r>
              <a:rPr lang="ar-IQ" sz="1800" b="1" dirty="0"/>
              <a:t>م استخدم المصطلح </a:t>
            </a:r>
            <a:r>
              <a:rPr lang="en-US" sz="1800" b="1" dirty="0"/>
              <a:t>Ecosystem </a:t>
            </a:r>
            <a:r>
              <a:rPr lang="ar-IQ" sz="1800" b="1" dirty="0"/>
              <a:t> وهو اول من استخدمه والذي يرى ان النظام البيئي هو اي وحدة مهما اختلف حجمها واختلفت حدودها بحيث يشمل الكائنات الحية ومحيطها </a:t>
            </a:r>
            <a:r>
              <a:rPr lang="ar-IQ" sz="1800" b="1" dirty="0" err="1"/>
              <a:t>الفيزياوي</a:t>
            </a:r>
            <a:r>
              <a:rPr lang="ar-IQ" sz="1800" b="1" dirty="0"/>
              <a:t> وقد اكد انه مثل هذه الانظمة تعد الوحدة الاساسية للطبيعة وذلك لعدم إمكانية دراسة الظواهر الطبيعية بصورة منعزلة وقد اكد ان هناك تفاعلا مستمرا بين مختلف انواع الكائنات الحية ضمن النظام الواحد وهذا التفاعل ليس فقط بين الكائنات الحية وانما بين المادة العضوية والمادة غير </a:t>
            </a:r>
            <a:r>
              <a:rPr lang="ar-IQ" sz="1800" b="1" dirty="0" smtClean="0"/>
              <a:t>العضوية</a:t>
            </a:r>
            <a:r>
              <a:rPr lang="ar-IQ" sz="1800" b="1" dirty="0"/>
              <a:t> </a:t>
            </a:r>
            <a:r>
              <a:rPr lang="ar-IQ" sz="1800" b="1" dirty="0" smtClean="0"/>
              <a:t>وبالعكس.</a:t>
            </a:r>
            <a:r>
              <a:rPr lang="ar-IQ" sz="1800" dirty="0" smtClean="0"/>
              <a:t/>
            </a:r>
            <a:br>
              <a:rPr lang="ar-IQ" sz="1800" dirty="0" smtClean="0"/>
            </a:br>
            <a:endParaRPr lang="ar-IQ" sz="1800" dirty="0"/>
          </a:p>
        </p:txBody>
      </p:sp>
    </p:spTree>
    <p:extLst>
      <p:ext uri="{BB962C8B-B14F-4D97-AF65-F5344CB8AC3E}">
        <p14:creationId xmlns:p14="http://schemas.microsoft.com/office/powerpoint/2010/main" val="42856166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0" y="0"/>
            <a:ext cx="12192000" cy="6858000"/>
          </a:xfrm>
          <a:solidFill>
            <a:schemeClr val="accent6">
              <a:lumMod val="40000"/>
              <a:lumOff val="60000"/>
            </a:schemeClr>
          </a:solidFill>
        </p:spPr>
        <p:txBody>
          <a:bodyPr>
            <a:normAutofit/>
          </a:bodyPr>
          <a:lstStyle/>
          <a:p>
            <a:pPr algn="r">
              <a:lnSpc>
                <a:spcPct val="150000"/>
              </a:lnSpc>
            </a:pPr>
            <a:r>
              <a:rPr lang="en-US" dirty="0" smtClean="0">
                <a:cs typeface="+mj-cs"/>
              </a:rPr>
              <a:t>3</a:t>
            </a:r>
            <a:r>
              <a:rPr lang="ar-IQ" dirty="0" smtClean="0">
                <a:cs typeface="+mj-cs"/>
              </a:rPr>
              <a:t>- لنديمان</a:t>
            </a:r>
            <a:r>
              <a:rPr lang="en-US" dirty="0" smtClean="0">
                <a:cs typeface="+mj-cs"/>
              </a:rPr>
              <a:t>Lindeman ) </a:t>
            </a:r>
            <a:r>
              <a:rPr lang="ar-IQ" dirty="0" smtClean="0">
                <a:cs typeface="+mj-cs"/>
              </a:rPr>
              <a:t> ) عام </a:t>
            </a:r>
            <a:r>
              <a:rPr lang="en-US" dirty="0" smtClean="0">
                <a:cs typeface="+mj-cs"/>
              </a:rPr>
              <a:t>1942</a:t>
            </a:r>
            <a:r>
              <a:rPr lang="ar-IQ" dirty="0" smtClean="0">
                <a:cs typeface="+mj-cs"/>
              </a:rPr>
              <a:t>م حيث عرف النظام البيئي على انه المجتمع الحياتي بالإضافة المحيط غير الحي.                                                                                                                                                                                                                                      </a:t>
            </a:r>
            <a:r>
              <a:rPr lang="en-US" dirty="0" smtClean="0">
                <a:cs typeface="+mj-cs"/>
              </a:rPr>
              <a:t>4</a:t>
            </a:r>
            <a:r>
              <a:rPr lang="ar-IQ" dirty="0" smtClean="0">
                <a:cs typeface="+mj-cs"/>
              </a:rPr>
              <a:t>- تلاها بأول كتاب اساسي لعلم البيئة وضعه العالم </a:t>
            </a:r>
            <a:r>
              <a:rPr lang="ar-IQ" dirty="0" err="1" smtClean="0">
                <a:cs typeface="+mj-cs"/>
              </a:rPr>
              <a:t>اودم</a:t>
            </a:r>
            <a:r>
              <a:rPr lang="en-US" dirty="0" smtClean="0">
                <a:cs typeface="+mj-cs"/>
              </a:rPr>
              <a:t> ( </a:t>
            </a:r>
            <a:r>
              <a:rPr lang="en-US" dirty="0" err="1" smtClean="0">
                <a:cs typeface="+mj-cs"/>
              </a:rPr>
              <a:t>Odum</a:t>
            </a:r>
            <a:r>
              <a:rPr lang="en-US" dirty="0" smtClean="0">
                <a:cs typeface="+mj-cs"/>
              </a:rPr>
              <a:t>) </a:t>
            </a:r>
            <a:r>
              <a:rPr lang="ar-IQ" dirty="0" smtClean="0">
                <a:cs typeface="+mj-cs"/>
              </a:rPr>
              <a:t>عام </a:t>
            </a:r>
            <a:r>
              <a:rPr lang="en-US" dirty="0" smtClean="0">
                <a:cs typeface="+mj-cs"/>
              </a:rPr>
              <a:t>1953</a:t>
            </a:r>
            <a:r>
              <a:rPr lang="ar-IQ" dirty="0" smtClean="0">
                <a:cs typeface="+mj-cs"/>
              </a:rPr>
              <a:t>م </a:t>
            </a:r>
            <a:r>
              <a:rPr lang="ar-IQ" dirty="0" err="1" smtClean="0">
                <a:cs typeface="+mj-cs"/>
              </a:rPr>
              <a:t>وايفانز</a:t>
            </a:r>
            <a:r>
              <a:rPr lang="en-US" dirty="0" smtClean="0">
                <a:cs typeface="+mj-cs"/>
              </a:rPr>
              <a:t>Evans ) </a:t>
            </a:r>
            <a:r>
              <a:rPr lang="ar-IQ" dirty="0" smtClean="0">
                <a:cs typeface="+mj-cs"/>
              </a:rPr>
              <a:t> ) عام </a:t>
            </a:r>
            <a:r>
              <a:rPr lang="en-US" dirty="0" smtClean="0">
                <a:cs typeface="+mj-cs"/>
              </a:rPr>
              <a:t>1956</a:t>
            </a:r>
            <a:r>
              <a:rPr lang="ar-IQ" dirty="0" smtClean="0">
                <a:cs typeface="+mj-cs"/>
              </a:rPr>
              <a:t>م أكدا على الطبيعة الديناميكية للأنظمة البيئية.</a:t>
            </a:r>
          </a:p>
          <a:p>
            <a:pPr algn="r">
              <a:lnSpc>
                <a:spcPct val="150000"/>
              </a:lnSpc>
            </a:pPr>
            <a:r>
              <a:rPr lang="ar-IQ" b="1" dirty="0" smtClean="0">
                <a:cs typeface="+mj-cs"/>
              </a:rPr>
              <a:t>أنواع الانظمة البيئية                                                                                                                                                                            </a:t>
            </a:r>
            <a:r>
              <a:rPr lang="ar-IQ" dirty="0" smtClean="0">
                <a:cs typeface="+mj-cs"/>
              </a:rPr>
              <a:t>من الممكن أن يكون النظام البيئي كوكبا أو غابة أو بركة أو حديقة أو طبق بتري الحاوي على مستعمرة معينة. ويمكن القول أن النظام البيئي هو اية مساحة لها حدود والتي من خلالها تنساب وتخرج الطاقة والمواد الأخرى ، ان الحدود التي ترسم حول </a:t>
            </a:r>
            <a:r>
              <a:rPr lang="ar-IQ" dirty="0"/>
              <a:t>النظام البيئي هي حدود اعتباطية وقد تكون البيئة فقط لأغراض الدراسة. هناك نظامين بيئيين اساسيين هما:                                                                              </a:t>
            </a:r>
            <a:r>
              <a:rPr lang="en-US" dirty="0"/>
              <a:t>1</a:t>
            </a:r>
            <a:r>
              <a:rPr lang="ar-IQ" dirty="0"/>
              <a:t>- الانظمة البيئية المائية الكبيرة وهي البحيرات </a:t>
            </a:r>
            <a:r>
              <a:rPr lang="en-US" dirty="0"/>
              <a:t>( Lakes)، </a:t>
            </a:r>
            <a:r>
              <a:rPr lang="ar-IQ" dirty="0"/>
              <a:t>البرك </a:t>
            </a:r>
            <a:r>
              <a:rPr lang="en-US" dirty="0"/>
              <a:t> Ponds )</a:t>
            </a:r>
            <a:r>
              <a:rPr lang="ar-IQ" dirty="0"/>
              <a:t>) ،</a:t>
            </a:r>
            <a:r>
              <a:rPr lang="en-US" dirty="0"/>
              <a:t> </a:t>
            </a:r>
            <a:r>
              <a:rPr lang="ar-IQ" dirty="0"/>
              <a:t>الأنهار </a:t>
            </a:r>
            <a:r>
              <a:rPr lang="en-US" dirty="0"/>
              <a:t>Rivers )</a:t>
            </a:r>
            <a:r>
              <a:rPr lang="ar-IQ" dirty="0"/>
              <a:t> </a:t>
            </a:r>
            <a:r>
              <a:rPr lang="en-US" dirty="0"/>
              <a:t>(، </a:t>
            </a:r>
            <a:r>
              <a:rPr lang="ar-IQ" dirty="0"/>
              <a:t>الجداول ( </a:t>
            </a:r>
            <a:r>
              <a:rPr lang="en-US" dirty="0"/>
              <a:t> ( Springs، </a:t>
            </a:r>
            <a:r>
              <a:rPr lang="ar-IQ" dirty="0"/>
              <a:t>المستنقعات </a:t>
            </a:r>
            <a:r>
              <a:rPr lang="en-US" dirty="0"/>
              <a:t>Swamps )</a:t>
            </a:r>
            <a:r>
              <a:rPr lang="ar-IQ" dirty="0"/>
              <a:t> </a:t>
            </a:r>
            <a:r>
              <a:rPr lang="en-US" dirty="0"/>
              <a:t>(، </a:t>
            </a:r>
            <a:r>
              <a:rPr lang="ar-IQ" dirty="0"/>
              <a:t>مصبات الأنهار (</a:t>
            </a:r>
            <a:r>
              <a:rPr lang="en-US" dirty="0"/>
              <a:t>Estuaries</a:t>
            </a:r>
            <a:r>
              <a:rPr lang="ar-IQ" dirty="0"/>
              <a:t> </a:t>
            </a:r>
            <a:r>
              <a:rPr lang="en-US" dirty="0"/>
              <a:t>(، </a:t>
            </a:r>
            <a:r>
              <a:rPr lang="ar-IQ" dirty="0"/>
              <a:t>البحار والمحيطات </a:t>
            </a:r>
            <a:r>
              <a:rPr lang="en-US" dirty="0"/>
              <a:t>Seas and Oceans )</a:t>
            </a:r>
            <a:r>
              <a:rPr lang="ar-IQ" dirty="0"/>
              <a:t>).                                          </a:t>
            </a:r>
            <a:r>
              <a:rPr lang="en-US" b="1" dirty="0"/>
              <a:t>-</a:t>
            </a:r>
            <a:r>
              <a:rPr lang="en-US" dirty="0"/>
              <a:t>2</a:t>
            </a:r>
            <a:r>
              <a:rPr lang="ar-IQ" dirty="0"/>
              <a:t> الانظمة البيئية اليابسة الكبيرة وتشمل الغابات </a:t>
            </a:r>
            <a:r>
              <a:rPr lang="en-US" dirty="0"/>
              <a:t>Forests )</a:t>
            </a:r>
            <a:r>
              <a:rPr lang="ar-IQ" dirty="0"/>
              <a:t> </a:t>
            </a:r>
            <a:r>
              <a:rPr lang="en-US" dirty="0"/>
              <a:t>(، </a:t>
            </a:r>
            <a:r>
              <a:rPr lang="ar-IQ" dirty="0"/>
              <a:t>أراضي الحشاش</a:t>
            </a:r>
            <a:r>
              <a:rPr lang="en-US" dirty="0"/>
              <a:t>Grasslands ) </a:t>
            </a:r>
            <a:r>
              <a:rPr lang="ar-IQ" dirty="0"/>
              <a:t> ) المراعي </a:t>
            </a:r>
            <a:r>
              <a:rPr lang="en-US" dirty="0"/>
              <a:t>Savanna  )</a:t>
            </a:r>
            <a:r>
              <a:rPr lang="ar-IQ" dirty="0"/>
              <a:t> )</a:t>
            </a:r>
            <a:r>
              <a:rPr lang="en-US" dirty="0"/>
              <a:t> </a:t>
            </a:r>
            <a:r>
              <a:rPr lang="ar-IQ" dirty="0"/>
              <a:t>والصحاري </a:t>
            </a:r>
            <a:r>
              <a:rPr lang="en-US" dirty="0"/>
              <a:t>.(Deserts)</a:t>
            </a:r>
            <a:r>
              <a:rPr lang="ar-IQ" dirty="0" smtClean="0">
                <a:cs typeface="+mj-cs"/>
              </a:rPr>
              <a:t> </a:t>
            </a:r>
            <a:endParaRPr lang="ar-IQ" dirty="0">
              <a:cs typeface="+mj-cs"/>
            </a:endParaRPr>
          </a:p>
        </p:txBody>
      </p:sp>
    </p:spTree>
    <p:extLst>
      <p:ext uri="{BB962C8B-B14F-4D97-AF65-F5344CB8AC3E}">
        <p14:creationId xmlns:p14="http://schemas.microsoft.com/office/powerpoint/2010/main" val="10316478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0" y="0"/>
            <a:ext cx="12192000" cy="6858000"/>
          </a:xfrm>
          <a:solidFill>
            <a:srgbClr val="FFCCFF"/>
          </a:solidFill>
        </p:spPr>
        <p:txBody>
          <a:bodyPr>
            <a:normAutofit/>
          </a:bodyPr>
          <a:lstStyle/>
          <a:p>
            <a:pPr algn="r">
              <a:lnSpc>
                <a:spcPct val="150000"/>
              </a:lnSpc>
            </a:pPr>
            <a:r>
              <a:rPr lang="ar-IQ" dirty="0" smtClean="0"/>
              <a:t>وكل نظام من هذه الانظمة يمكن تقسيمها الى انظمة بيئية أخرى، حيث ان الانظمة البيئية المختلفة على سطح الارض تكون مترابطة مع بعضها البعض لذا فعند جمع مختلف الانظمة البيئية على سطح الارض سوف نحصل على وحدة حياة كبيرة او نظام بيئي على مستوى كوكب ارضي ، من هذا يتضح ان مختلف الانظمة البيئية وتدرجاتها تكون مترابطة فيما بينها </a:t>
            </a:r>
            <a:r>
              <a:rPr lang="ar-IQ" dirty="0" err="1" smtClean="0"/>
              <a:t>بنسجة</a:t>
            </a:r>
            <a:r>
              <a:rPr lang="ar-IQ" dirty="0" smtClean="0"/>
              <a:t> حياتية معقدة، ومجموع هذه الارتباطات تساعد في حفظ التوازن الكلي للنظام البيئي . لذا فان أي خلل او تخريب او توجيه ضغوط على نظام بيئي معين في مكان ما من الممكن ان يمتلك تأثيرات معقدة غير متوقعة وبعض الاحيان غير مرغوبة في مكان اخر . </a:t>
            </a:r>
          </a:p>
          <a:p>
            <a:pPr algn="r">
              <a:lnSpc>
                <a:spcPct val="150000"/>
              </a:lnSpc>
            </a:pPr>
            <a:r>
              <a:rPr lang="ar-IQ" b="1" dirty="0" smtClean="0">
                <a:solidFill>
                  <a:srgbClr val="7030A0"/>
                </a:solidFill>
                <a:cs typeface="+mj-cs"/>
              </a:rPr>
              <a:t>مكونات النظام البيئي:                                                                                                                                              </a:t>
            </a:r>
            <a:r>
              <a:rPr lang="ar-IQ" dirty="0" smtClean="0">
                <a:cs typeface="+mj-cs"/>
              </a:rPr>
              <a:t>يرجع </a:t>
            </a:r>
            <a:r>
              <a:rPr lang="ar-IQ" dirty="0">
                <a:cs typeface="+mj-cs"/>
              </a:rPr>
              <a:t>الفضل في تواجد أشكال الحياة المختلفة على سطح الأرض إلى الله سبحانه وتعالى ، الذي أوجد لنا الغلاف الجوي الذي هو عبارة غلاف يحيط بالكرة الأرضية من كل الاتجاهات ، والتي تشمل البحار، والمحيطات ، واليابسة ، ولكي نفهمه بشكل جيد ، قام العلماء بتقسيمه إلى بيئات أصغر تختلف عن بعضها البعض، حيث تعرف هذه الأجزاء المقسمة بالنظام البيئي ، يتكون النظام البيئي بجميع انواعه من قسمين رئيسيين ويشمل: </a:t>
            </a:r>
          </a:p>
        </p:txBody>
      </p:sp>
    </p:spTree>
    <p:extLst>
      <p:ext uri="{BB962C8B-B14F-4D97-AF65-F5344CB8AC3E}">
        <p14:creationId xmlns:p14="http://schemas.microsoft.com/office/powerpoint/2010/main" val="24430411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0" y="0"/>
            <a:ext cx="12192000" cy="6858000"/>
          </a:xfrm>
          <a:solidFill>
            <a:schemeClr val="accent6">
              <a:lumMod val="40000"/>
              <a:lumOff val="60000"/>
            </a:schemeClr>
          </a:solidFill>
        </p:spPr>
        <p:txBody>
          <a:bodyPr>
            <a:normAutofit/>
          </a:bodyPr>
          <a:lstStyle/>
          <a:p>
            <a:pPr algn="r">
              <a:lnSpc>
                <a:spcPct val="150000"/>
              </a:lnSpc>
            </a:pPr>
            <a:r>
              <a:rPr lang="ar-IQ" b="1" dirty="0" smtClean="0">
                <a:solidFill>
                  <a:srgbClr val="FF0000"/>
                </a:solidFill>
                <a:cs typeface="+mj-cs"/>
              </a:rPr>
              <a:t>اولاً</a:t>
            </a:r>
            <a:r>
              <a:rPr lang="ar-IQ" b="1" dirty="0">
                <a:solidFill>
                  <a:srgbClr val="FF0000"/>
                </a:solidFill>
                <a:cs typeface="+mj-cs"/>
              </a:rPr>
              <a:t>: المحيط الفيزيائي </a:t>
            </a:r>
            <a:r>
              <a:rPr lang="en-US" b="1" dirty="0">
                <a:solidFill>
                  <a:srgbClr val="FF0000"/>
                </a:solidFill>
                <a:cs typeface="+mj-cs"/>
              </a:rPr>
              <a:t>Physical Environment</a:t>
            </a:r>
            <a:r>
              <a:rPr lang="ar-IQ" b="1" dirty="0">
                <a:solidFill>
                  <a:srgbClr val="FF0000"/>
                </a:solidFill>
                <a:cs typeface="+mj-cs"/>
              </a:rPr>
              <a:t>: </a:t>
            </a:r>
            <a:r>
              <a:rPr lang="ar-IQ" dirty="0"/>
              <a:t>ويتكون من مكوّنات غير حية ( العوامل الطبيعية ) </a:t>
            </a:r>
            <a:r>
              <a:rPr lang="en-US" dirty="0"/>
              <a:t>A biotic Components </a:t>
            </a:r>
            <a:r>
              <a:rPr lang="ar-IQ" dirty="0" smtClean="0"/>
              <a:t> وتعرف </a:t>
            </a:r>
            <a:r>
              <a:rPr lang="ar-IQ" dirty="0"/>
              <a:t>على أنها مجموعة من العوامل غير الحية ، والتي لها تأثير على حياة الكائنات الحية، </a:t>
            </a:r>
            <a:r>
              <a:rPr lang="ar-IQ" dirty="0" smtClean="0"/>
              <a:t>وقد </a:t>
            </a:r>
            <a:r>
              <a:rPr lang="ar-IQ" dirty="0"/>
              <a:t>قسم العلماء هذه العوامل الطبيعية الى ثلاثة أنواع رئيسية وهي:  </a:t>
            </a:r>
            <a:r>
              <a:rPr lang="ar-IQ" dirty="0" smtClean="0"/>
              <a:t>                                                                                                                                 </a:t>
            </a:r>
            <a:r>
              <a:rPr lang="ar-IQ" b="1" dirty="0"/>
              <a:t>أ-عوامل جوية ( مناخية ) او عوامل المناخ</a:t>
            </a:r>
            <a:r>
              <a:rPr lang="ar-IQ" dirty="0"/>
              <a:t> ومن هذه العوامل ( الضوء ، الحرارة ، الرطوبة ، الرياح ، الغازات ، والضغط.                                                                                                             </a:t>
            </a:r>
            <a:r>
              <a:rPr lang="ar-IQ" b="1" dirty="0"/>
              <a:t>ب- عوامل التربة:</a:t>
            </a:r>
            <a:r>
              <a:rPr lang="ar-IQ" dirty="0"/>
              <a:t> وتتضمن مكونات التربة وموقعها ونسبة الرطوبة التي تحتويها التربة ، أنواع الترب العضوية أو غير العضوية ولعوامل التربة دور هام في تحديد نوع الكائنات التي تعيش فيها او عليها.                                                                                                           </a:t>
            </a:r>
            <a:r>
              <a:rPr lang="ar-IQ" b="1" dirty="0"/>
              <a:t>ج -عوامل مائية:</a:t>
            </a:r>
            <a:r>
              <a:rPr lang="ar-IQ" dirty="0"/>
              <a:t> وتشمل هذه العوامل المياه العذبة والمالحة في البيئات المائية وكذلك محتوى الماء في المناطق اليابسة</a:t>
            </a:r>
            <a:r>
              <a:rPr lang="ar-IQ" dirty="0" smtClean="0"/>
              <a:t>.</a:t>
            </a:r>
          </a:p>
          <a:p>
            <a:pPr algn="r"/>
            <a:r>
              <a:rPr lang="ar-IQ" dirty="0"/>
              <a:t>بالإضافة الى ذلك تشمل المركبات العضوية وغير العضوية الأساسية في المحيط. </a:t>
            </a:r>
            <a:endParaRPr lang="ar-IQ" dirty="0" smtClean="0"/>
          </a:p>
          <a:p>
            <a:pPr algn="r"/>
            <a:r>
              <a:rPr lang="ar-IQ" b="1" dirty="0" smtClean="0"/>
              <a:t>1- </a:t>
            </a:r>
            <a:r>
              <a:rPr lang="ar-IQ" b="1" dirty="0"/>
              <a:t>مواد كيميائية:</a:t>
            </a:r>
            <a:r>
              <a:rPr lang="ar-IQ" dirty="0"/>
              <a:t> مثل الكربون  </a:t>
            </a:r>
            <a:r>
              <a:rPr lang="en-US" dirty="0"/>
              <a:t>C </a:t>
            </a:r>
            <a:r>
              <a:rPr lang="ar-IQ" dirty="0" smtClean="0"/>
              <a:t> والأوكسجين </a:t>
            </a:r>
            <a:r>
              <a:rPr lang="en-US" dirty="0"/>
              <a:t>O</a:t>
            </a:r>
            <a:r>
              <a:rPr lang="en-US" baseline="-25000" dirty="0"/>
              <a:t>2</a:t>
            </a:r>
            <a:r>
              <a:rPr lang="ar-IQ" dirty="0"/>
              <a:t>  وثاني أكسيد الكربون </a:t>
            </a:r>
            <a:r>
              <a:rPr lang="en-US" dirty="0" smtClean="0"/>
              <a:t>CO</a:t>
            </a:r>
            <a:r>
              <a:rPr lang="en-US" baseline="-25000" dirty="0" smtClean="0"/>
              <a:t>2</a:t>
            </a:r>
            <a:r>
              <a:rPr lang="ar-IQ" dirty="0" smtClean="0"/>
              <a:t>...... إلخ</a:t>
            </a:r>
            <a:r>
              <a:rPr lang="ar-IQ" dirty="0"/>
              <a:t>.</a:t>
            </a:r>
            <a:endParaRPr lang="en-US" dirty="0"/>
          </a:p>
          <a:p>
            <a:pPr algn="r"/>
            <a:r>
              <a:rPr lang="ar-IQ" b="1" dirty="0"/>
              <a:t>2- مواد عضوية: </a:t>
            </a:r>
            <a:r>
              <a:rPr lang="ar-IQ" dirty="0"/>
              <a:t>مثل البروتينات والكربوهيدرات والدهون والمواد </a:t>
            </a:r>
            <a:r>
              <a:rPr lang="ar-IQ" dirty="0" err="1"/>
              <a:t>الدبالية</a:t>
            </a:r>
            <a:r>
              <a:rPr lang="ar-IQ" dirty="0"/>
              <a:t>. </a:t>
            </a:r>
            <a:endParaRPr lang="en-US" dirty="0"/>
          </a:p>
          <a:p>
            <a:pPr algn="r">
              <a:lnSpc>
                <a:spcPct val="150000"/>
              </a:lnSpc>
            </a:pPr>
            <a:r>
              <a:rPr lang="ar-IQ" dirty="0" smtClean="0"/>
              <a:t> </a:t>
            </a:r>
            <a:endParaRPr lang="ar-IQ" dirty="0">
              <a:cs typeface="+mj-cs"/>
            </a:endParaRPr>
          </a:p>
        </p:txBody>
      </p:sp>
    </p:spTree>
    <p:extLst>
      <p:ext uri="{BB962C8B-B14F-4D97-AF65-F5344CB8AC3E}">
        <p14:creationId xmlns:p14="http://schemas.microsoft.com/office/powerpoint/2010/main" val="1862734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FFFF"/>
        </a:solidFill>
        <a:effectLst/>
      </p:bgPr>
    </p:bg>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0" y="0"/>
            <a:ext cx="12192000" cy="6858000"/>
          </a:xfrm>
          <a:solidFill>
            <a:schemeClr val="bg1">
              <a:lumMod val="95000"/>
            </a:schemeClr>
          </a:solidFill>
        </p:spPr>
        <p:txBody>
          <a:bodyPr>
            <a:normAutofit/>
          </a:bodyPr>
          <a:lstStyle/>
          <a:p>
            <a:pPr algn="r">
              <a:lnSpc>
                <a:spcPct val="150000"/>
              </a:lnSpc>
            </a:pPr>
            <a:r>
              <a:rPr lang="ar-IQ" dirty="0" smtClean="0">
                <a:cs typeface="+mj-cs"/>
              </a:rPr>
              <a:t>هذه </a:t>
            </a:r>
            <a:r>
              <a:rPr lang="ar-IQ" dirty="0">
                <a:cs typeface="+mj-cs"/>
              </a:rPr>
              <a:t>العوامل تتفاعل فيما بينها ويعتمد كل منها على الآخر لتعطي نظام متكامل يؤثر بعضه في البعض الآخر ويتأثر به وبالتالي يجهز مكونات المجتمع الحياتي بالطاقة والمواد الأولية لاستخدامها لأغراض النمو والبقاء أي يجهزها بالطاقة وبالتالي فأن وهذه العوامل بإمكانها تحديد نوعية هذه الكائنات وأماكن وجودها ، وكذلك تحدد نوع العلاقة بين هذه </a:t>
            </a:r>
            <a:r>
              <a:rPr lang="ar-IQ" dirty="0" smtClean="0">
                <a:cs typeface="+mj-cs"/>
              </a:rPr>
              <a:t>الكائنات. </a:t>
            </a:r>
          </a:p>
          <a:p>
            <a:pPr algn="r">
              <a:lnSpc>
                <a:spcPct val="150000"/>
              </a:lnSpc>
            </a:pPr>
            <a:r>
              <a:rPr lang="ar-IQ" b="1" dirty="0">
                <a:solidFill>
                  <a:srgbClr val="FF0000"/>
                </a:solidFill>
                <a:cs typeface="+mj-cs"/>
              </a:rPr>
              <a:t>ثانياً: المحيط او المجتمع </a:t>
            </a:r>
            <a:r>
              <a:rPr lang="ar-IQ" b="1" dirty="0" err="1">
                <a:solidFill>
                  <a:srgbClr val="FF0000"/>
                </a:solidFill>
                <a:cs typeface="+mj-cs"/>
              </a:rPr>
              <a:t>البايلوجي</a:t>
            </a:r>
            <a:r>
              <a:rPr lang="ar-IQ" b="1" dirty="0">
                <a:solidFill>
                  <a:srgbClr val="FF0000"/>
                </a:solidFill>
                <a:cs typeface="+mj-cs"/>
              </a:rPr>
              <a:t> </a:t>
            </a:r>
            <a:r>
              <a:rPr lang="en-US" b="1" dirty="0" smtClean="0">
                <a:cs typeface="+mj-cs"/>
              </a:rPr>
              <a:t>:</a:t>
            </a:r>
            <a:r>
              <a:rPr lang="en-US" b="1" dirty="0">
                <a:solidFill>
                  <a:srgbClr val="FF0000"/>
                </a:solidFill>
                <a:cs typeface="+mj-cs"/>
              </a:rPr>
              <a:t>Biological environment or </a:t>
            </a:r>
            <a:r>
              <a:rPr lang="en-US" b="1" dirty="0" err="1">
                <a:solidFill>
                  <a:srgbClr val="FF0000"/>
                </a:solidFill>
                <a:cs typeface="+mj-cs"/>
              </a:rPr>
              <a:t>Communitie</a:t>
            </a:r>
            <a:r>
              <a:rPr lang="en-US" b="1" dirty="0">
                <a:solidFill>
                  <a:srgbClr val="FF0000"/>
                </a:solidFill>
                <a:cs typeface="+mj-cs"/>
              </a:rPr>
              <a:t> </a:t>
            </a:r>
            <a:r>
              <a:rPr lang="en-US" b="1" dirty="0" smtClean="0">
                <a:cs typeface="+mj-cs"/>
              </a:rPr>
              <a:t> </a:t>
            </a:r>
            <a:r>
              <a:rPr lang="ar-IQ" b="1" dirty="0" smtClean="0">
                <a:cs typeface="+mj-cs"/>
              </a:rPr>
              <a:t> </a:t>
            </a:r>
            <a:r>
              <a:rPr lang="ar-IQ" dirty="0" smtClean="0">
                <a:cs typeface="+mj-cs"/>
              </a:rPr>
              <a:t>ويتكون </a:t>
            </a:r>
            <a:r>
              <a:rPr lang="ar-IQ" dirty="0">
                <a:cs typeface="+mj-cs"/>
              </a:rPr>
              <a:t>من المكونات </a:t>
            </a:r>
            <a:r>
              <a:rPr lang="ar-IQ" dirty="0" smtClean="0">
                <a:cs typeface="+mj-cs"/>
              </a:rPr>
              <a:t>الحية </a:t>
            </a:r>
            <a:r>
              <a:rPr lang="ar-IQ" dirty="0">
                <a:cs typeface="+mj-cs"/>
              </a:rPr>
              <a:t>( العوامل الحيوية ) </a:t>
            </a:r>
            <a:r>
              <a:rPr lang="en-US" dirty="0">
                <a:cs typeface="+mj-cs"/>
              </a:rPr>
              <a:t>Biotic Components </a:t>
            </a:r>
            <a:r>
              <a:rPr lang="ar-IQ" dirty="0" smtClean="0">
                <a:cs typeface="+mj-cs"/>
              </a:rPr>
              <a:t> وهي </a:t>
            </a:r>
            <a:r>
              <a:rPr lang="ar-IQ" dirty="0">
                <a:cs typeface="+mj-cs"/>
              </a:rPr>
              <a:t>عبارة عن كل الأحياء في النظام البيئي. والذي يتكون من مخلوقات او مكونات حية تشمل ( </a:t>
            </a:r>
            <a:r>
              <a:rPr lang="ar-IQ" dirty="0" smtClean="0">
                <a:cs typeface="+mj-cs"/>
              </a:rPr>
              <a:t>الانسان ، </a:t>
            </a:r>
            <a:r>
              <a:rPr lang="ar-IQ" dirty="0">
                <a:cs typeface="+mj-cs"/>
              </a:rPr>
              <a:t>الحيوانات، النباتات الخضراء ، النباتات غير الخضراء ، كائنات دقيقة مثل المحللات ، المتطفلات ، المتكافلات ، وغيرها ). حيث يطلق مصطلح المجتمع </a:t>
            </a:r>
            <a:r>
              <a:rPr lang="ar-IQ" dirty="0" err="1">
                <a:cs typeface="+mj-cs"/>
              </a:rPr>
              <a:t>البايلوجي</a:t>
            </a:r>
            <a:r>
              <a:rPr lang="ar-IQ" dirty="0">
                <a:cs typeface="+mj-cs"/>
              </a:rPr>
              <a:t> (الحيوي ) على مجموعة من الكائنات الحية والتي تعيش في نظام بيئي، وترتبط مع بعضها البعض بعلاقات متبادلة. </a:t>
            </a:r>
            <a:r>
              <a:rPr lang="ar-IQ" dirty="0" smtClean="0">
                <a:cs typeface="+mj-cs"/>
              </a:rPr>
              <a:t>                                                                                                                  مثلاً، النظام البيئي لبحيرة </a:t>
            </a:r>
            <a:r>
              <a:rPr lang="ar-IQ" dirty="0">
                <a:cs typeface="+mj-cs"/>
              </a:rPr>
              <a:t>ما او غابة او سهول منبسطة او مناطق جبلية فيها مجموعة </a:t>
            </a:r>
            <a:r>
              <a:rPr lang="ar-IQ" dirty="0" smtClean="0">
                <a:cs typeface="+mj-cs"/>
              </a:rPr>
              <a:t>الكائنات الحية التي ترتبط مع بعضها البعض بعلاقات غذائية يسمى ذلك بالمجتمع الحيوي ، </a:t>
            </a:r>
            <a:r>
              <a:rPr lang="ar-IQ" dirty="0">
                <a:cs typeface="+mj-cs"/>
              </a:rPr>
              <a:t>لذا يمكن تقسيم الكائنات الحية في النظام البيئي الى مستويين رئيسيين اساسيين بالاعتماد على العلاقة الغذائية التي من خلالها ترتبط هذه الكائنات بالمكونات الأخرى للنظام البيئي كما يلي: </a:t>
            </a:r>
          </a:p>
        </p:txBody>
      </p:sp>
    </p:spTree>
    <p:extLst>
      <p:ext uri="{BB962C8B-B14F-4D97-AF65-F5344CB8AC3E}">
        <p14:creationId xmlns:p14="http://schemas.microsoft.com/office/powerpoint/2010/main" val="40079293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0" y="0"/>
            <a:ext cx="12192000" cy="6858000"/>
          </a:xfrm>
          <a:solidFill>
            <a:schemeClr val="accent4">
              <a:lumMod val="40000"/>
              <a:lumOff val="60000"/>
            </a:schemeClr>
          </a:solidFill>
        </p:spPr>
        <p:txBody>
          <a:bodyPr>
            <a:normAutofit/>
          </a:bodyPr>
          <a:lstStyle/>
          <a:p>
            <a:pPr algn="r">
              <a:lnSpc>
                <a:spcPct val="150000"/>
              </a:lnSpc>
            </a:pPr>
            <a:r>
              <a:rPr lang="en-US" b="1" dirty="0" smtClean="0">
                <a:solidFill>
                  <a:srgbClr val="FF0000"/>
                </a:solidFill>
                <a:cs typeface="+mj-cs"/>
              </a:rPr>
              <a:t>1</a:t>
            </a:r>
            <a:r>
              <a:rPr lang="ar-IQ" b="1" dirty="0" smtClean="0">
                <a:solidFill>
                  <a:srgbClr val="FF0000"/>
                </a:solidFill>
                <a:cs typeface="+mj-cs"/>
              </a:rPr>
              <a:t>- الكائنات المنتجة </a:t>
            </a:r>
            <a:r>
              <a:rPr lang="en-US" b="1" dirty="0" smtClean="0">
                <a:solidFill>
                  <a:srgbClr val="FF0000"/>
                </a:solidFill>
                <a:cs typeface="+mj-cs"/>
              </a:rPr>
              <a:t>Producers </a:t>
            </a:r>
            <a:r>
              <a:rPr lang="ar-IQ" b="1" dirty="0" smtClean="0">
                <a:solidFill>
                  <a:srgbClr val="FF0000"/>
                </a:solidFill>
                <a:cs typeface="+mj-cs"/>
              </a:rPr>
              <a:t>: </a:t>
            </a:r>
            <a:r>
              <a:rPr lang="ar-IQ" dirty="0" smtClean="0">
                <a:cs typeface="+mj-cs"/>
              </a:rPr>
              <a:t>وهي </a:t>
            </a:r>
            <a:r>
              <a:rPr lang="ar-IQ" dirty="0">
                <a:cs typeface="+mj-cs"/>
              </a:rPr>
              <a:t>كائنات حية تصنع غذائها بنفسها عن طريق تثبيت الطاقة الضوئية واستخدام مواد غير عضوية لكي تنتج جزيئات عضوية معقدة ( الكربوهيدرات ) والتي تعتمد كل الحياة عليها. وتشمل بالدرجة الاساس النباتات الخضراء وهي تتفاوت بالحجم من هائمات نباتية دقيقة </a:t>
            </a:r>
            <a:r>
              <a:rPr lang="en-US" dirty="0" smtClean="0">
                <a:cs typeface="+mj-cs"/>
              </a:rPr>
              <a:t>Phytoplankton </a:t>
            </a:r>
            <a:r>
              <a:rPr lang="en-US" dirty="0">
                <a:cs typeface="+mj-cs"/>
              </a:rPr>
              <a:t>) </a:t>
            </a:r>
            <a:r>
              <a:rPr lang="ar-IQ" dirty="0" smtClean="0">
                <a:cs typeface="+mj-cs"/>
              </a:rPr>
              <a:t> ) الموجودة </a:t>
            </a:r>
            <a:r>
              <a:rPr lang="ar-IQ" dirty="0">
                <a:cs typeface="+mj-cs"/>
              </a:rPr>
              <a:t>في الانظمة البيئية المائية مثل الطحالب </a:t>
            </a:r>
            <a:r>
              <a:rPr lang="en-US" dirty="0">
                <a:cs typeface="+mj-cs"/>
              </a:rPr>
              <a:t>Algae ) </a:t>
            </a:r>
            <a:r>
              <a:rPr lang="ar-IQ" dirty="0" smtClean="0">
                <a:cs typeface="+mj-cs"/>
              </a:rPr>
              <a:t>) الى </a:t>
            </a:r>
            <a:r>
              <a:rPr lang="ar-IQ" dirty="0">
                <a:cs typeface="+mj-cs"/>
              </a:rPr>
              <a:t>نباتات تختلف في احجامها واشكالها. ان جميع الكائنات المذكورة انفاً يطلق عليها كائنات حية ذاتية التغذية </a:t>
            </a:r>
            <a:r>
              <a:rPr lang="en-US" dirty="0" smtClean="0">
                <a:cs typeface="+mj-cs"/>
              </a:rPr>
              <a:t>Autotrophs </a:t>
            </a:r>
            <a:r>
              <a:rPr lang="en-US" dirty="0">
                <a:cs typeface="+mj-cs"/>
              </a:rPr>
              <a:t>) </a:t>
            </a:r>
            <a:r>
              <a:rPr lang="ar-IQ" dirty="0" smtClean="0">
                <a:cs typeface="+mj-cs"/>
              </a:rPr>
              <a:t> ) وذلك </a:t>
            </a:r>
            <a:r>
              <a:rPr lang="ar-IQ" dirty="0">
                <a:cs typeface="+mj-cs"/>
              </a:rPr>
              <a:t>لأنها تستخدم الطاقة الشمسية وتحولها الى مواد عضوية ومادة </a:t>
            </a:r>
            <a:r>
              <a:rPr lang="ar-IQ" dirty="0" err="1">
                <a:cs typeface="+mj-cs"/>
              </a:rPr>
              <a:t>بروتوبلازمية</a:t>
            </a:r>
            <a:r>
              <a:rPr lang="ar-IQ" dirty="0">
                <a:cs typeface="+mj-cs"/>
              </a:rPr>
              <a:t> حية من ثنائي اوكسيد الكاربون والماء بواسطة المادة الخضراء. </a:t>
            </a:r>
            <a:endParaRPr lang="ar-IQ" dirty="0" smtClean="0">
              <a:cs typeface="+mj-cs"/>
            </a:endParaRPr>
          </a:p>
          <a:p>
            <a:pPr algn="r">
              <a:lnSpc>
                <a:spcPct val="150000"/>
              </a:lnSpc>
            </a:pPr>
            <a:r>
              <a:rPr lang="en-US" b="1" dirty="0">
                <a:solidFill>
                  <a:srgbClr val="FF0000"/>
                </a:solidFill>
              </a:rPr>
              <a:t>-2</a:t>
            </a:r>
            <a:r>
              <a:rPr lang="ar-IQ" b="1" dirty="0">
                <a:solidFill>
                  <a:srgbClr val="FF0000"/>
                </a:solidFill>
              </a:rPr>
              <a:t>الكائنات المستهلكة </a:t>
            </a:r>
            <a:r>
              <a:rPr lang="en-US" b="1" dirty="0">
                <a:solidFill>
                  <a:srgbClr val="FF0000"/>
                </a:solidFill>
              </a:rPr>
              <a:t>Consumers</a:t>
            </a:r>
            <a:r>
              <a:rPr lang="ar-IQ" b="1" dirty="0">
                <a:solidFill>
                  <a:srgbClr val="FF0000"/>
                </a:solidFill>
              </a:rPr>
              <a:t>: </a:t>
            </a:r>
            <a:r>
              <a:rPr lang="ar-IQ" dirty="0"/>
              <a:t>وهي مخلوقات حية مستهلكة غير ذاتية ( </a:t>
            </a:r>
            <a:r>
              <a:rPr lang="en-US" dirty="0"/>
              <a:t>Heterotrophs</a:t>
            </a:r>
            <a:r>
              <a:rPr lang="ar-IQ" dirty="0"/>
              <a:t> ) والكائنات التي تنتمي الى هذه المجموعة لا تستطيع صنع غذائها بنفسها نظراً لخلوها من صبغة الكلوروفيل ( اليخضور ) وانما تستمد طاقتها من استهلاك كائنات حية أخرى عن طريق استخدام وإعادة ترتيب وهدم المواد المعقدة وتسمى بالكائنات المستهلكة الكبيرة ( </a:t>
            </a:r>
            <a:r>
              <a:rPr lang="en-US" dirty="0"/>
              <a:t>Macro Consumers</a:t>
            </a:r>
            <a:r>
              <a:rPr lang="ar-IQ" dirty="0"/>
              <a:t> ):  تشمل هذه المجموعة الحيوانات بالدرجة الأساسية والتي تتغذى على غيرها من الكائنات الحية وتصنف الى:                                                                                                </a:t>
            </a:r>
            <a:endParaRPr lang="en-US" dirty="0"/>
          </a:p>
          <a:p>
            <a:pPr algn="r">
              <a:lnSpc>
                <a:spcPct val="150000"/>
              </a:lnSpc>
            </a:pPr>
            <a:endParaRPr lang="ar-IQ" dirty="0">
              <a:cs typeface="+mj-cs"/>
            </a:endParaRPr>
          </a:p>
        </p:txBody>
      </p:sp>
    </p:spTree>
    <p:extLst>
      <p:ext uri="{BB962C8B-B14F-4D97-AF65-F5344CB8AC3E}">
        <p14:creationId xmlns:p14="http://schemas.microsoft.com/office/powerpoint/2010/main" val="952180813"/>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1204</TotalTime>
  <Words>2612</Words>
  <Application>Microsoft Office PowerPoint</Application>
  <PresentationFormat>شاشة عريضة</PresentationFormat>
  <Paragraphs>57</Paragraphs>
  <Slides>19</Slides>
  <Notes>0</Notes>
  <HiddenSlides>0</HiddenSlides>
  <MMClips>0</MMClips>
  <ScaleCrop>false</ScaleCrop>
  <HeadingPairs>
    <vt:vector size="6" baseType="variant">
      <vt:variant>
        <vt:lpstr>الخطوط المستخدمة</vt:lpstr>
      </vt:variant>
      <vt:variant>
        <vt:i4>4</vt:i4>
      </vt:variant>
      <vt:variant>
        <vt:lpstr>نسق</vt:lpstr>
      </vt:variant>
      <vt:variant>
        <vt:i4>1</vt:i4>
      </vt:variant>
      <vt:variant>
        <vt:lpstr>عناوين الشرائح</vt:lpstr>
      </vt:variant>
      <vt:variant>
        <vt:i4>19</vt:i4>
      </vt:variant>
    </vt:vector>
  </HeadingPairs>
  <TitlesOfParts>
    <vt:vector size="24" baseType="lpstr">
      <vt:lpstr>Arial</vt:lpstr>
      <vt:lpstr>Calibri</vt:lpstr>
      <vt:lpstr>Calibri Light</vt:lpstr>
      <vt:lpstr>Times New Roman</vt:lpstr>
      <vt:lpstr>نسق Office</vt:lpstr>
      <vt:lpstr>بيئة نبات نظري</vt:lpstr>
      <vt:lpstr>   رابعاً-النظام البيئي Ecosystem : يقصد بالنظام البيئي هو عبارة عن مجموعة من العناصر والتي تعمل بشكل مترابط ومتكامل فيما بينها في منطقة ما بما في ذلك كل الكائنات التي تعيش فيها، قد يكون النظام كبيراً جدًا كالبحار ويمكن أن يكون صغيراً جدا مثل نبتة صغيرة في أرض ما. وايضاً يمكن ان تعتبر الكائنات الحية الموجودة في بركة ماء اضافة الى تفاعلها مع العوامل البيئية الاخرى عبارة عن نظام بيئي لتلك البركة كما وتعتبر المنطقة الصحراوية برمتها عبارة عن نظام بيئي لتلك المنطقة ، وللنظام البيئي الكثير من التعريفات وتجمع كلها على انه مجموعة من العناصر التي تعمل بصورة متكاملة ومتفاعلة فيما بينها وان غياب أي جزء منها يؤثر على كامل النظام، هنا لابد من الاخذ بنظر الاعتبار اهمية تأثير العوامل الفيزيائية على الكائنات المكونة لهذه المجتمعات فالكائنات تتفاعل مع بعضها البعض من جهة ومع الظروف الفيزيائية من جهة اخرى ، فهي بذلك تشكل مع العوامل الفيزيائية في الموقع المعين معقدا بيئياً او نظاما بيئياً. أي يمكن القول ان هناك علاقة وثيقة بين العناصر الطبيعية والحياتية الموجودة حول وداخل سطح الكرة الأرضية ومكوناتها المختلفة        </vt:lpstr>
      <vt:lpstr>، والتي تبرز من خلال علاقات وارتباطات وظيفية معقدة حيث ان الكائنات الحية التي تعيش على الأرض من نباتات وحيوانات وكائنات دقيقة تتفاعل مع بعضها البعض ومع الطبيعة والمواد غير الحية المتواجدة معها . وهذا التفاعل هو الدافع لعملية التطور المستمرة منذ ملايين السنين وهذه الصفات هي من خواص الكائنات الحية فقط وان كل هذه الاحياء هي ليست فقط مجموعة من الحيوانات والنباتات وانما نظام يعمل بصورة متكاملة وفي نفس الوقت له القابلية على الحفاظ على صفاته وخصائصه التي تساعده في الحفاظ على نوع ذلك النظام ولو القينا نظرة على الكرة الارضية من الناحية الجغرافية فنجد الفرق والتغيرات على سطحها بين المناطق الشمالية والجنوبية لذلك يمكن القول ان النظام البيئي هو مجموعة من النباتات والحيوانات والكائنات الدقيقة والتي تتعايش فيما بينها وفي نفس الوقت تتفاعل مع المحيط الحي والغير حي بحيث يمكنها الحفاظ على وضعها العام لفترة طويلة. أو يعرف النظام البيئي: بأنه نظام ثابت وغير محدد من ناحية الحجم والحدود لعالم الكائنات الحية وغير الحية حيث تجري بداخلة تغيرات خارجية وداخلية للمادة والطاقة.     </vt:lpstr>
      <vt:lpstr>كذلك يمكن ان يعرف بانه التفاعل المنظم والمستمر بين عناصر البيئة الحية وغير الحية، وما يولده هذا التفاعل من توازن بين عناصر البيئة. ولعل التوازن البيئي على سطح الكرة الأرضية ما هو إلا جزء من التوازن الدقيق في نظام الكون، وهذا يعني أن عناصر أو معطيات البيئة تحافظ على وجودها ونسبها المحددة كما أوجدها الله سبحانه وتعالى، ولكن الإنسان بلغ في تأثيره على بيئته مراحل تنذر بالخطر، إذ تجاوز في بعض الأحوال قدرة النظم البيئية الطبيعية على احتمال هذه التغيرات، وإحداث اختلالات بيئية تكاد تهدد حياة الإنسان والمخلوقات الأخرى على سطح الأرض ، يعد مفهوم النظام البيئي من أقدم المفاهيم البيئية واكثرها معرفة حيث.                                                                                                                                                                                                                                  1- كتب العالم البيئي فوربس (Forbs  ) عام 1886 م مقالته المعروفة البحيرة كصورة مصغرة microcosm ) a The lake as ) وأشار بوضوح في هذه المقالة إلى أن أي شيء يؤثر على أي نوع في البحيرة سوف يكون له تأثير ما على المكونات الأخرى.  2- بعد ذلك العالم تانسليTanseley )  ) عام 1935 و 1939م استخدم المصطلح Ecosystem  وهو اول من استخدمه والذي يرى ان النظام البيئي هو اي وحدة مهما اختلف حجمها واختلفت حدودها بحيث يشمل الكائنات الحية ومحيطها الفيزياوي وقد اكد انه مثل هذه الانظمة تعد الوحدة الاساسية للطبيعة وذلك لعدم إمكانية دراسة الظواهر الطبيعية بصورة منعزلة وقد اكد ان هناك تفاعلا مستمرا بين مختلف انواع الكائنات الحية ضمن النظام الواحد وهذا التفاعل ليس فقط بين الكائنات الحية وانما بين المادة العضوية والمادة غير العضوية وبالعكس.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PH.D</dc:creator>
  <cp:lastModifiedBy>PH.D</cp:lastModifiedBy>
  <cp:revision>67</cp:revision>
  <cp:lastPrinted>2025-10-05T17:03:59Z</cp:lastPrinted>
  <dcterms:created xsi:type="dcterms:W3CDTF">2025-09-18T09:19:11Z</dcterms:created>
  <dcterms:modified xsi:type="dcterms:W3CDTF">2025-10-05T17:33:58Z</dcterms:modified>
</cp:coreProperties>
</file>